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85" r:id="rId1"/>
  </p:sldMasterIdLst>
  <p:notesMasterIdLst>
    <p:notesMasterId r:id="rId70"/>
  </p:notesMasterIdLst>
  <p:handoutMasterIdLst>
    <p:handoutMasterId r:id="rId71"/>
  </p:handoutMasterIdLst>
  <p:sldIdLst>
    <p:sldId id="256" r:id="rId2"/>
    <p:sldId id="631" r:id="rId3"/>
    <p:sldId id="667" r:id="rId4"/>
    <p:sldId id="668" r:id="rId5"/>
    <p:sldId id="669" r:id="rId6"/>
    <p:sldId id="670" r:id="rId7"/>
    <p:sldId id="671" r:id="rId8"/>
    <p:sldId id="729" r:id="rId9"/>
    <p:sldId id="730" r:id="rId10"/>
    <p:sldId id="731" r:id="rId11"/>
    <p:sldId id="674" r:id="rId12"/>
    <p:sldId id="675" r:id="rId13"/>
    <p:sldId id="732" r:id="rId14"/>
    <p:sldId id="734" r:id="rId15"/>
    <p:sldId id="733" r:id="rId16"/>
    <p:sldId id="676" r:id="rId17"/>
    <p:sldId id="677" r:id="rId18"/>
    <p:sldId id="735" r:id="rId19"/>
    <p:sldId id="736" r:id="rId20"/>
    <p:sldId id="680" r:id="rId21"/>
    <p:sldId id="681" r:id="rId22"/>
    <p:sldId id="737" r:id="rId23"/>
    <p:sldId id="738" r:id="rId24"/>
    <p:sldId id="739" r:id="rId25"/>
    <p:sldId id="683" r:id="rId26"/>
    <p:sldId id="740" r:id="rId27"/>
    <p:sldId id="685" r:id="rId28"/>
    <p:sldId id="686" r:id="rId29"/>
    <p:sldId id="687" r:id="rId30"/>
    <p:sldId id="688" r:id="rId31"/>
    <p:sldId id="689" r:id="rId32"/>
    <p:sldId id="741" r:id="rId33"/>
    <p:sldId id="742" r:id="rId34"/>
    <p:sldId id="693" r:id="rId35"/>
    <p:sldId id="743" r:id="rId36"/>
    <p:sldId id="695" r:id="rId37"/>
    <p:sldId id="701" r:id="rId38"/>
    <p:sldId id="702" r:id="rId39"/>
    <p:sldId id="744" r:id="rId40"/>
    <p:sldId id="704" r:id="rId41"/>
    <p:sldId id="745" r:id="rId42"/>
    <p:sldId id="713" r:id="rId43"/>
    <p:sldId id="715" r:id="rId44"/>
    <p:sldId id="746" r:id="rId45"/>
    <p:sldId id="717" r:id="rId46"/>
    <p:sldId id="719" r:id="rId47"/>
    <p:sldId id="720" r:id="rId48"/>
    <p:sldId id="721" r:id="rId49"/>
    <p:sldId id="722" r:id="rId50"/>
    <p:sldId id="747" r:id="rId51"/>
    <p:sldId id="723" r:id="rId52"/>
    <p:sldId id="748" r:id="rId53"/>
    <p:sldId id="749" r:id="rId54"/>
    <p:sldId id="724" r:id="rId55"/>
    <p:sldId id="750" r:id="rId56"/>
    <p:sldId id="725" r:id="rId57"/>
    <p:sldId id="726" r:id="rId58"/>
    <p:sldId id="751" r:id="rId59"/>
    <p:sldId id="752" r:id="rId60"/>
    <p:sldId id="753" r:id="rId61"/>
    <p:sldId id="754" r:id="rId62"/>
    <p:sldId id="755" r:id="rId63"/>
    <p:sldId id="756" r:id="rId64"/>
    <p:sldId id="757" r:id="rId65"/>
    <p:sldId id="758" r:id="rId66"/>
    <p:sldId id="759" r:id="rId67"/>
    <p:sldId id="760" r:id="rId68"/>
    <p:sldId id="630" r:id="rId69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6457"/>
    <a:srgbClr val="EAA563"/>
    <a:srgbClr val="0000CC"/>
    <a:srgbClr val="A41C55"/>
    <a:srgbClr val="FF0000"/>
    <a:srgbClr val="B70039"/>
    <a:srgbClr val="F07B8B"/>
    <a:srgbClr val="EA8892"/>
    <a:srgbClr val="C0504D"/>
    <a:srgbClr val="E877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4" autoAdjust="0"/>
    <p:restoredTop sz="94731" autoAdjust="0"/>
  </p:normalViewPr>
  <p:slideViewPr>
    <p:cSldViewPr>
      <p:cViewPr varScale="1">
        <p:scale>
          <a:sx n="115" d="100"/>
          <a:sy n="115" d="100"/>
        </p:scale>
        <p:origin x="1920" y="114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68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682" y="-9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37E5C3E8-0032-4B7D-B0C5-83864D2ED3EF}" type="datetimeFigureOut">
              <a:rPr lang="ko-KR" altLang="en-US"/>
              <a:pPr>
                <a:defRPr/>
              </a:pPr>
              <a:t>2016-08-25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B38D9440-047E-454E-AC7D-91B27BB8BE12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74987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A46A8634-AFF6-478F-9A58-CA1CAE7517FF}" type="datetimeFigureOut">
              <a:rPr lang="ko-KR" altLang="en-US"/>
              <a:pPr>
                <a:defRPr/>
              </a:pPr>
              <a:t>2016-08-25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CDDBA4-D176-4271-8675-19192E4269A7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7926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613374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F07B8B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B70039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8" name="TextBox 19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IT </a:t>
            </a:r>
            <a:r>
              <a:rPr lang="en-US" altLang="ko-KR" sz="1800" b="1" dirty="0" err="1">
                <a:solidFill>
                  <a:schemeClr val="bg1"/>
                </a:solidFill>
                <a:latin typeface="+mj-ea"/>
                <a:ea typeface="+mj-ea"/>
              </a:rPr>
              <a:t>CookBook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, C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로 배우는 쉬운 자료구조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개정 </a:t>
            </a:r>
            <a:r>
              <a:rPr lang="en-US" altLang="ko-KR" sz="1800" b="1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판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1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7" b="29954"/>
          <a:stretch/>
        </p:blipFill>
        <p:spPr>
          <a:xfrm>
            <a:off x="4355976" y="133905"/>
            <a:ext cx="4680000" cy="40338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0352" y="6477000"/>
            <a:ext cx="1228725" cy="25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5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dirty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dirty="0">
              <a:solidFill>
                <a:srgbClr val="660033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99193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  <a:lvl4pPr marL="1076325" indent="-180975">
              <a:buFont typeface="Arial" pitchFamily="34" charset="0"/>
              <a:buChar char="−"/>
              <a:defRPr sz="1600" b="0">
                <a:latin typeface="맑은 고딕" pitchFamily="50" charset="-127"/>
                <a:ea typeface="맑은 고딕" pitchFamily="50" charset="-127"/>
              </a:defRPr>
            </a:lvl4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951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/>
          <a:stretch>
            <a:fillRect/>
          </a:stretch>
        </p:blipFill>
        <p:spPr bwMode="auto">
          <a:xfrm>
            <a:off x="0" y="0"/>
            <a:ext cx="9144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pic>
        <p:nvPicPr>
          <p:cNvPr id="6" name="Picture 32" descr="hanbitmedia logo_RGB_72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165850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</a:endParaRPr>
          </a:p>
        </p:txBody>
      </p:sp>
      <p:sp>
        <p:nvSpPr>
          <p:cNvPr id="8" name="TextBox 20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IT CookBook, C</a:t>
            </a:r>
            <a:r>
              <a:rPr lang="ko-KR" altLang="en-US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로 배우는 쉬운 자료구조</a:t>
            </a: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(</a:t>
            </a:r>
            <a:r>
              <a:rPr lang="ko-KR" altLang="en-US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개정판</a:t>
            </a: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)</a:t>
            </a:r>
            <a:endParaRPr lang="ko-KR" altLang="en-US" sz="1800" b="1">
              <a:solidFill>
                <a:schemeClr val="bg1"/>
              </a:solidFill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762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2854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 descr="Beginner_logo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8" y="5334000"/>
            <a:ext cx="127476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/>
        </p:nvSpPr>
        <p:spPr bwMode="auto">
          <a:xfrm>
            <a:off x="8305800" y="6516688"/>
            <a:ext cx="762000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4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400" dirty="0" smtClean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/68</a:t>
            </a:r>
            <a:endParaRPr lang="en-US" altLang="ko-KR" sz="1400" dirty="0">
              <a:solidFill>
                <a:srgbClr val="45210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endParaRPr lang="en-US" altLang="ko-KR" dirty="0" smtClean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Group 192"/>
          <p:cNvGrpSpPr>
            <a:grpSpLocks/>
          </p:cNvGrpSpPr>
          <p:nvPr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sp>
          <p:nvSpPr>
            <p:cNvPr id="2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EA8892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  <p:pic>
        <p:nvPicPr>
          <p:cNvPr id="1033" name="그림 29" descr="쿡북로고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458788"/>
            <a:ext cx="1079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75" r:id="rId1"/>
    <p:sldLayoutId id="2147484576" r:id="rId2"/>
    <p:sldLayoutId id="2147484574" r:id="rId3"/>
    <p:sldLayoutId id="2147484577" r:id="rId4"/>
    <p:sldLayoutId id="2147484578" r:id="rId5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kern="1200">
          <a:solidFill>
            <a:srgbClr val="660033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200"/>
        </a:spcAft>
        <a:buClr>
          <a:srgbClr val="660033"/>
        </a:buClr>
        <a:buFont typeface="Wingdings" panose="05000000000000000000" pitchFamily="2" charset="2"/>
        <a:buChar char="v"/>
        <a:defRPr sz="24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ea"/>
          <a:ea typeface="+mn-ea"/>
          <a:cs typeface="+mn-cs"/>
        </a:defRPr>
      </a:lvl2pPr>
      <a:lvl3pPr marL="809625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014264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 smtClean="0">
                <a:ln w="11430">
                  <a:solidFill>
                    <a:srgbClr val="452103"/>
                  </a:solidFill>
                </a:ln>
                <a:solidFill>
                  <a:srgbClr val="A41C5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2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rgbClr val="A41C55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>
          <a:xfrm>
            <a:off x="683568" y="4267200"/>
            <a:ext cx="8460432" cy="838200"/>
          </a:xfrm>
        </p:spPr>
        <p:txBody>
          <a:bodyPr/>
          <a:lstStyle/>
          <a:p>
            <a:pPr eaLnBrk="1" hangingPunct="1"/>
            <a:r>
              <a:rPr lang="ko-KR" altLang="en-US" sz="3200" dirty="0" smtClean="0"/>
              <a:t>자료구조 </a:t>
            </a:r>
            <a:r>
              <a:rPr lang="ko-KR" altLang="en-US" sz="3200" smtClean="0"/>
              <a:t>구현을 </a:t>
            </a:r>
            <a:r>
              <a:rPr lang="ko-KR" altLang="en-US" sz="3200" smtClean="0"/>
              <a:t>위한 </a:t>
            </a:r>
            <a:r>
              <a:rPr lang="en-US" altLang="ko-KR" sz="3200" smtClean="0"/>
              <a:t>C </a:t>
            </a:r>
            <a:r>
              <a:rPr lang="ko-KR" altLang="en-US" sz="3200" dirty="0" smtClean="0"/>
              <a:t>프로그래밍 기법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 smtClean="0"/>
              <a:t>2-3] </a:t>
            </a:r>
            <a:r>
              <a:rPr lang="ko-KR" altLang="en-US" dirty="0" smtClean="0"/>
              <a:t>입력한 숫자를 구구단으로 출력하기</a:t>
            </a:r>
          </a:p>
          <a:p>
            <a:pPr marL="627062" lvl="2" indent="0">
              <a:buNone/>
            </a:pPr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배열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84784"/>
            <a:ext cx="56197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9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문자 배열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문자의 나열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>
                <a:latin typeface="Times New Roman" panose="02020603050405020304" pitchFamily="18" charset="0"/>
              </a:rPr>
              <a:t>“</a:t>
            </a:r>
            <a:r>
              <a:rPr lang="ko-KR" altLang="en-US" dirty="0" smtClean="0">
                <a:latin typeface="Times New Roman" panose="02020603050405020304" pitchFamily="18" charset="0"/>
              </a:rPr>
              <a:t>와</a:t>
            </a:r>
            <a:r>
              <a:rPr lang="en-US" altLang="ko-KR" dirty="0" smtClean="0"/>
              <a:t> </a:t>
            </a:r>
            <a:r>
              <a:rPr lang="en-US" altLang="ko-KR" dirty="0" smtClean="0">
                <a:latin typeface="Times New Roman" panose="02020603050405020304" pitchFamily="18" charset="0"/>
              </a:rPr>
              <a:t>”</a:t>
            </a:r>
            <a:r>
              <a:rPr lang="ko-KR" altLang="en-US" dirty="0" smtClean="0"/>
              <a:t>사이에 표시</a:t>
            </a:r>
          </a:p>
          <a:p>
            <a:pPr lvl="1"/>
            <a:r>
              <a:rPr lang="ko-KR" altLang="en-US" dirty="0" smtClean="0"/>
              <a:t>문자열을 저장하기 위해서는 문자열을 구성하는 문자들을 연속적으로 저장해야 하기 때문에 </a:t>
            </a:r>
            <a:r>
              <a:rPr lang="en-US" altLang="ko-KR" dirty="0" smtClean="0"/>
              <a:t>char</a:t>
            </a:r>
            <a:r>
              <a:rPr lang="ko-KR" altLang="en-US" dirty="0" smtClean="0"/>
              <a:t>형 배열을 사용</a:t>
            </a:r>
          </a:p>
          <a:p>
            <a:pPr lvl="1"/>
            <a:r>
              <a:rPr lang="ko-KR" altLang="en-US" dirty="0" smtClean="0"/>
              <a:t>배열의 </a:t>
            </a:r>
            <a:r>
              <a:rPr lang="ko-KR" altLang="en-US" dirty="0" err="1" smtClean="0"/>
              <a:t>자료형은</a:t>
            </a:r>
            <a:r>
              <a:rPr lang="ko-KR" altLang="en-US" dirty="0" smtClean="0"/>
              <a:t> 문자 </a:t>
            </a:r>
            <a:r>
              <a:rPr lang="ko-KR" altLang="en-US" dirty="0" err="1" smtClean="0"/>
              <a:t>자료형</a:t>
            </a:r>
            <a:r>
              <a:rPr lang="en-US" altLang="ko-KR" dirty="0" smtClean="0"/>
              <a:t>(char)</a:t>
            </a:r>
          </a:p>
          <a:p>
            <a:pPr lvl="1"/>
            <a:r>
              <a:rPr lang="ko-KR" altLang="en-US" b="0" dirty="0"/>
              <a:t>문자 배열의 </a:t>
            </a:r>
            <a:r>
              <a:rPr lang="ko-KR" altLang="en-US" dirty="0"/>
              <a:t>초</a:t>
            </a:r>
            <a:r>
              <a:rPr lang="ko-KR" altLang="en-US" b="0" dirty="0" smtClean="0"/>
              <a:t>기화는 문자열 </a:t>
            </a:r>
            <a:r>
              <a:rPr lang="ko-KR" altLang="en-US" b="0" dirty="0"/>
              <a:t>그대로 지정하거나 </a:t>
            </a:r>
            <a:r>
              <a:rPr lang="ko-KR" altLang="en-US" b="0" dirty="0" err="1"/>
              <a:t>초깃값</a:t>
            </a:r>
            <a:r>
              <a:rPr lang="ko-KR" altLang="en-US" b="0" dirty="0"/>
              <a:t> 문자 </a:t>
            </a:r>
            <a:r>
              <a:rPr lang="ko-KR" altLang="en-US" b="0" dirty="0" smtClean="0"/>
              <a:t>리스트 </a:t>
            </a:r>
            <a:r>
              <a:rPr lang="ko-KR" altLang="en-US" b="0" dirty="0"/>
              <a:t>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배열</a:t>
            </a:r>
          </a:p>
        </p:txBody>
      </p:sp>
    </p:spTree>
    <p:extLst>
      <p:ext uri="{BB962C8B-B14F-4D97-AF65-F5344CB8AC3E}">
        <p14:creationId xmlns:p14="http://schemas.microsoft.com/office/powerpoint/2010/main" val="57405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문자배열을 문자열 </a:t>
            </a:r>
            <a:r>
              <a:rPr lang="ko-KR" altLang="en-US" dirty="0" smtClean="0">
                <a:latin typeface="Times New Roman" panose="02020603050405020304" pitchFamily="18" charset="0"/>
              </a:rPr>
              <a:t>“</a:t>
            </a:r>
            <a:r>
              <a:rPr lang="en-US" altLang="ko-KR" dirty="0" smtClean="0"/>
              <a:t>String” </a:t>
            </a:r>
            <a:r>
              <a:rPr lang="ko-KR" altLang="en-US" dirty="0" smtClean="0"/>
              <a:t>으로 초기화하는 예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s1</a:t>
            </a:r>
            <a:r>
              <a:rPr lang="ko-KR" altLang="en-US" dirty="0"/>
              <a:t>을 </a:t>
            </a:r>
            <a:r>
              <a:rPr lang="ko-KR" altLang="en-US" dirty="0" err="1"/>
              <a:t>초깃값</a:t>
            </a:r>
            <a:r>
              <a:rPr lang="ko-KR" altLang="en-US" dirty="0"/>
              <a:t> 문자 리스트를 </a:t>
            </a:r>
            <a:r>
              <a:rPr lang="ko-KR" altLang="en-US" dirty="0" smtClean="0"/>
              <a:t>사용 </a:t>
            </a:r>
            <a:r>
              <a:rPr lang="ko-KR" altLang="en-US" dirty="0"/>
              <a:t>초기화</a:t>
            </a:r>
            <a:endParaRPr lang="ko-KR" altLang="en-US" dirty="0" smtClean="0"/>
          </a:p>
          <a:p>
            <a:pPr lvl="2">
              <a:buFontTx/>
              <a:buNone/>
            </a:pPr>
            <a:endParaRPr lang="en-US" altLang="ko-KR" dirty="0" smtClean="0"/>
          </a:p>
          <a:p>
            <a:pPr lvl="2">
              <a:buFontTx/>
              <a:buNone/>
            </a:pPr>
            <a:endParaRPr lang="en-US" altLang="ko-KR" dirty="0" smtClean="0"/>
          </a:p>
          <a:p>
            <a:pPr lvl="2">
              <a:buFontTx/>
              <a:buNone/>
            </a:pPr>
            <a:endParaRPr lang="en-US" altLang="ko-KR" dirty="0" smtClean="0"/>
          </a:p>
          <a:p>
            <a:pPr lvl="2">
              <a:buFontTx/>
              <a:buNone/>
            </a:pPr>
            <a:endParaRPr lang="en-US" altLang="ko-KR" dirty="0" smtClean="0"/>
          </a:p>
          <a:p>
            <a:pPr lvl="2">
              <a:buFontTx/>
              <a:buNone/>
            </a:pPr>
            <a:endParaRPr lang="en-US" altLang="ko-KR" sz="1000" dirty="0" smtClean="0"/>
          </a:p>
          <a:p>
            <a:pPr lvl="2">
              <a:buFontTx/>
              <a:buNone/>
            </a:pPr>
            <a:endParaRPr lang="en-US" altLang="ko-KR" dirty="0" smtClean="0"/>
          </a:p>
          <a:p>
            <a:pPr lvl="2">
              <a:buFontTx/>
              <a:buNone/>
            </a:pPr>
            <a:endParaRPr lang="en-US" altLang="ko-KR" dirty="0" smtClean="0"/>
          </a:p>
          <a:p>
            <a:pPr lvl="1"/>
            <a:endParaRPr lang="ko-KR" altLang="en-US" dirty="0" smtClean="0"/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배열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1412776"/>
            <a:ext cx="7344817" cy="30166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5355902"/>
            <a:ext cx="7620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6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배열 </a:t>
            </a:r>
            <a:r>
              <a:rPr lang="en-US" altLang="ko-KR" dirty="0"/>
              <a:t>s1</a:t>
            </a:r>
            <a:r>
              <a:rPr lang="ko-KR" altLang="en-US" dirty="0"/>
              <a:t>과 배열 </a:t>
            </a:r>
            <a:r>
              <a:rPr lang="en-US" altLang="ko-KR" dirty="0"/>
              <a:t>s2 </a:t>
            </a:r>
            <a:r>
              <a:rPr lang="ko-KR" altLang="en-US" dirty="0"/>
              <a:t>크기를 똑같이 </a:t>
            </a:r>
            <a:r>
              <a:rPr lang="en-US" altLang="ko-KR" dirty="0"/>
              <a:t>6</a:t>
            </a:r>
            <a:r>
              <a:rPr lang="ko-KR" altLang="en-US" dirty="0"/>
              <a:t>으로 </a:t>
            </a:r>
            <a:r>
              <a:rPr lang="ko-KR" altLang="en-US" dirty="0" smtClean="0"/>
              <a:t>선언 시 저장 공간 부족 오류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>
              <a:buFontTx/>
              <a:buNone/>
            </a:pPr>
            <a:endParaRPr lang="en-US" altLang="ko-KR" dirty="0" smtClean="0"/>
          </a:p>
          <a:p>
            <a:pPr lvl="2">
              <a:buFontTx/>
              <a:buNone/>
            </a:pPr>
            <a:endParaRPr lang="en-US" altLang="ko-KR" dirty="0" smtClean="0"/>
          </a:p>
          <a:p>
            <a:pPr lvl="2">
              <a:buFontTx/>
              <a:buNone/>
            </a:pPr>
            <a:endParaRPr lang="en-US" altLang="ko-KR" dirty="0" smtClean="0"/>
          </a:p>
          <a:p>
            <a:pPr lvl="2">
              <a:buFontTx/>
              <a:buNone/>
            </a:pPr>
            <a:endParaRPr lang="en-US" altLang="ko-KR" dirty="0" smtClean="0"/>
          </a:p>
          <a:p>
            <a:pPr lvl="2">
              <a:buFontTx/>
              <a:buNone/>
            </a:pPr>
            <a:endParaRPr lang="en-US" altLang="ko-KR" sz="1000" dirty="0" smtClean="0"/>
          </a:p>
          <a:p>
            <a:pPr lvl="2">
              <a:buFontTx/>
              <a:buNone/>
            </a:pPr>
            <a:endParaRPr lang="en-US" altLang="ko-KR" dirty="0" smtClean="0"/>
          </a:p>
          <a:p>
            <a:pPr lvl="2">
              <a:buFontTx/>
              <a:buNone/>
            </a:pPr>
            <a:endParaRPr lang="en-US" altLang="ko-KR" dirty="0" smtClean="0"/>
          </a:p>
          <a:p>
            <a:pPr lvl="1"/>
            <a:endParaRPr lang="ko-KR" altLang="en-US" dirty="0" smtClean="0"/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배열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69" y="1340768"/>
            <a:ext cx="6691659" cy="516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109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 smtClean="0"/>
              <a:t>2-4] </a:t>
            </a:r>
            <a:r>
              <a:rPr lang="ko-KR" altLang="en-US" dirty="0"/>
              <a:t>문자 배열에 문자열을 저장하고 </a:t>
            </a:r>
            <a:r>
              <a:rPr lang="ko-KR" altLang="en-US" dirty="0" smtClean="0"/>
              <a:t>출력하기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배열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12776"/>
            <a:ext cx="60293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3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 smtClean="0"/>
              <a:t>2-5] </a:t>
            </a:r>
            <a:r>
              <a:rPr lang="ko-KR" altLang="en-US" dirty="0"/>
              <a:t>입력한 문자열의 길이 </a:t>
            </a:r>
            <a:r>
              <a:rPr lang="ko-KR" altLang="en-US" dirty="0" smtClean="0"/>
              <a:t>계산하기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배열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12776"/>
            <a:ext cx="661987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3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다차원 배열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</a:t>
            </a:r>
            <a:r>
              <a:rPr lang="ko-KR" altLang="en-US" dirty="0" smtClean="0"/>
              <a:t>차원 이상의 배열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다차원 배열의 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배열의 차수 만큼 </a:t>
            </a:r>
            <a:r>
              <a:rPr lang="en-US" altLang="ko-KR" dirty="0" smtClean="0"/>
              <a:t>[</a:t>
            </a:r>
            <a:r>
              <a:rPr lang="ko-KR" altLang="en-US" dirty="0" smtClean="0"/>
              <a:t>배열크기</a:t>
            </a:r>
            <a:r>
              <a:rPr lang="en-US" altLang="ko-KR" dirty="0" smtClean="0"/>
              <a:t>] </a:t>
            </a:r>
            <a:r>
              <a:rPr lang="ko-KR" altLang="en-US" dirty="0" smtClean="0"/>
              <a:t>항목을 추가</a:t>
            </a:r>
            <a:endParaRPr lang="ko-KR" altLang="en-US" sz="2400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차원 배열의 선언 형식</a:t>
            </a:r>
          </a:p>
          <a:p>
            <a:pPr lvl="1"/>
            <a:endParaRPr lang="ko-KR" altLang="en-US" dirty="0" smtClean="0"/>
          </a:p>
          <a:p>
            <a:pPr lvl="3"/>
            <a:endParaRPr lang="ko-KR" altLang="en-US" dirty="0" smtClean="0"/>
          </a:p>
          <a:p>
            <a:pPr lvl="3"/>
            <a:endParaRPr lang="ko-KR" altLang="en-US" dirty="0" smtClean="0"/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다차원 배열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429000"/>
            <a:ext cx="73247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9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차원 배열 선언의 논리적 구조와 물리적 구조 예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  <p:sp>
        <p:nvSpPr>
          <p:cNvPr id="174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다차원 배열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280000" cy="319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8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차원 배열의 선언 형식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  <p:sp>
        <p:nvSpPr>
          <p:cNvPr id="174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다차원 배열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12776"/>
            <a:ext cx="8280000" cy="144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차원 배열 선언 예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  <p:sp>
        <p:nvSpPr>
          <p:cNvPr id="174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다차원 배열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8640000" cy="485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6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  <a:p>
            <a:pPr lvl="1"/>
            <a:r>
              <a:rPr lang="ko-KR" altLang="en-US" dirty="0"/>
              <a:t>자료구조를 </a:t>
            </a:r>
            <a:r>
              <a:rPr lang="en-US" altLang="ko-KR" dirty="0"/>
              <a:t>C </a:t>
            </a:r>
            <a:r>
              <a:rPr lang="ko-KR" altLang="en-US" dirty="0"/>
              <a:t>프로그램으로 구현하기 위해 필요한 프로그래밍 기법을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smtClean="0"/>
              <a:t>배열 </a:t>
            </a:r>
            <a:r>
              <a:rPr lang="ko-KR" altLang="en-US" dirty="0" err="1"/>
              <a:t>자료형을</a:t>
            </a:r>
            <a:r>
              <a:rPr lang="ko-KR" altLang="en-US" dirty="0"/>
              <a:t> 이해하고 배열의 구현 방법을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smtClean="0"/>
              <a:t>포인터의 </a:t>
            </a:r>
            <a:r>
              <a:rPr lang="ko-KR" altLang="en-US" dirty="0"/>
              <a:t>의미를 이해하고 구현 방법을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smtClean="0"/>
              <a:t>구조체 </a:t>
            </a:r>
            <a:r>
              <a:rPr lang="ko-KR" altLang="en-US" dirty="0" err="1"/>
              <a:t>자료형을</a:t>
            </a:r>
            <a:r>
              <a:rPr lang="ko-KR" altLang="en-US" dirty="0"/>
              <a:t> 이해하고 구현 방법을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smtClean="0"/>
              <a:t>재귀호출의 </a:t>
            </a:r>
            <a:r>
              <a:rPr lang="ko-KR" altLang="en-US" dirty="0"/>
              <a:t>의미를 이해하고 구현 방법을 알아본다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내용</a:t>
            </a:r>
            <a:endParaRPr lang="ko-KR" altLang="en-US" dirty="0"/>
          </a:p>
          <a:p>
            <a:pPr lvl="1"/>
            <a:r>
              <a:rPr lang="en-US" altLang="ko-KR" dirty="0"/>
              <a:t>01 </a:t>
            </a:r>
            <a:r>
              <a:rPr lang="ko-KR" altLang="en-US" dirty="0" smtClean="0"/>
              <a:t>배열</a:t>
            </a:r>
            <a:endParaRPr lang="ko-KR" altLang="en-US" dirty="0"/>
          </a:p>
          <a:p>
            <a:pPr lvl="1"/>
            <a:r>
              <a:rPr lang="en-US" altLang="ko-KR" dirty="0"/>
              <a:t>02 </a:t>
            </a:r>
            <a:r>
              <a:rPr lang="ko-KR" altLang="en-US" dirty="0"/>
              <a:t>포인터</a:t>
            </a:r>
          </a:p>
          <a:p>
            <a:pPr lvl="1"/>
            <a:r>
              <a:rPr lang="en-US" altLang="ko-KR" dirty="0"/>
              <a:t>03 </a:t>
            </a:r>
            <a:r>
              <a:rPr lang="ko-KR" altLang="en-US" dirty="0"/>
              <a:t>구조체</a:t>
            </a:r>
          </a:p>
          <a:p>
            <a:pPr lvl="1"/>
            <a:r>
              <a:rPr lang="en-US" altLang="ko-KR" dirty="0"/>
              <a:t>04 </a:t>
            </a:r>
            <a:r>
              <a:rPr lang="ko-KR" altLang="en-US" dirty="0"/>
              <a:t>재귀호출</a:t>
            </a:r>
          </a:p>
        </p:txBody>
      </p:sp>
    </p:spTree>
    <p:extLst>
      <p:ext uri="{BB962C8B-B14F-4D97-AF65-F5344CB8AC3E}">
        <p14:creationId xmlns:p14="http://schemas.microsoft.com/office/powerpoint/2010/main" val="1076084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다차원 배열의 초기화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초기값의 지정형태는 다차원 배열이 배열의 배열이라는 것을 생각하여 초기값을 구분하여 지정하거나</a:t>
            </a:r>
            <a:r>
              <a:rPr lang="en-US" altLang="ko-KR" dirty="0" smtClean="0"/>
              <a:t>, 1</a:t>
            </a:r>
            <a:r>
              <a:rPr lang="ko-KR" altLang="en-US" dirty="0" smtClean="0"/>
              <a:t>차원 배열처럼 초기값 리스트를 지정하여 순서대로 배열요소의 초기값으로 설정</a:t>
            </a:r>
          </a:p>
          <a:p>
            <a:pPr lvl="1">
              <a:spcAft>
                <a:spcPts val="100"/>
              </a:spcAft>
            </a:pPr>
            <a:r>
              <a:rPr lang="en-US" altLang="ko-KR" dirty="0" smtClean="0"/>
              <a:t>2</a:t>
            </a:r>
            <a:r>
              <a:rPr lang="ko-KR" altLang="en-US" dirty="0" smtClean="0"/>
              <a:t>차원 배열의 초기화와 논리적 구조</a:t>
            </a:r>
          </a:p>
          <a:p>
            <a:pPr lvl="2">
              <a:buFontTx/>
              <a:buNone/>
            </a:pPr>
            <a:r>
              <a:rPr lang="ko-KR" altLang="en-US" dirty="0" smtClean="0"/>
              <a:t>		</a:t>
            </a:r>
          </a:p>
        </p:txBody>
      </p:sp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다차원 배열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2899142"/>
            <a:ext cx="7400925" cy="2000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60" y="5369836"/>
            <a:ext cx="69913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3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차원 배열의 초기화와 논리적 구조</a:t>
            </a:r>
          </a:p>
        </p:txBody>
      </p:sp>
      <p:sp>
        <p:nvSpPr>
          <p:cNvPr id="215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다차원 배열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77" y="1484784"/>
            <a:ext cx="69818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7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 smtClean="0"/>
              <a:t>2-6] </a:t>
            </a:r>
            <a:r>
              <a:rPr lang="en-US" altLang="ko-KR" dirty="0"/>
              <a:t>3</a:t>
            </a:r>
            <a:r>
              <a:rPr lang="ko-KR" altLang="en-US" dirty="0"/>
              <a:t>차원 배열 </a:t>
            </a:r>
            <a:r>
              <a:rPr lang="ko-KR" altLang="en-US" dirty="0" err="1" smtClean="0"/>
              <a:t>입출력하기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다차원 배열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66085"/>
            <a:ext cx="4320000" cy="549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6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문자 다차원 배열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차원 문자 배열의 선언 예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차원 문자 배열의 문자열 저장과 논리적 구조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다차원 배열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317" y="1029938"/>
            <a:ext cx="2847975" cy="10763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00" y="2678992"/>
            <a:ext cx="7560000" cy="396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 smtClean="0"/>
              <a:t>2-7] </a:t>
            </a:r>
            <a:r>
              <a:rPr lang="en-US" altLang="ko-KR" dirty="0"/>
              <a:t>3</a:t>
            </a:r>
            <a:r>
              <a:rPr lang="ko-KR" altLang="en-US" dirty="0"/>
              <a:t>차원 배열을 이용해 문자 배열 </a:t>
            </a:r>
            <a:r>
              <a:rPr lang="ko-KR" altLang="en-US" dirty="0" err="1" smtClean="0"/>
              <a:t>입출력하기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다차원 배열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89018"/>
            <a:ext cx="53721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9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포인터 개념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변수의 메모리 </a:t>
            </a:r>
            <a:r>
              <a:rPr lang="ko-KR" altLang="en-US" dirty="0" err="1" smtClean="0"/>
              <a:t>주소값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포인터변수</a:t>
            </a:r>
          </a:p>
          <a:p>
            <a:pPr lvl="2"/>
            <a:r>
              <a:rPr lang="ko-KR" altLang="en-US" dirty="0" err="1" smtClean="0"/>
              <a:t>주소값을</a:t>
            </a:r>
            <a:r>
              <a:rPr lang="ko-KR" altLang="en-US" dirty="0" smtClean="0"/>
              <a:t> 저장하는 특별한 변수</a:t>
            </a:r>
          </a:p>
          <a:p>
            <a:pPr lvl="2"/>
            <a:r>
              <a:rPr lang="ko-KR" altLang="en-US" dirty="0" smtClean="0"/>
              <a:t>포인터 변수가 어떤 변수의 주소를 저장하고 있다는 것은 포인터 변수가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그 변수를 가리키고 있다</a:t>
            </a:r>
            <a:r>
              <a:rPr lang="en-US" altLang="ko-KR" dirty="0" smtClean="0"/>
              <a:t>(</a:t>
            </a:r>
            <a:r>
              <a:rPr lang="ko-KR" altLang="en-US" dirty="0" smtClean="0"/>
              <a:t>포인트하고 있다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의미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포인터 변수를 이용하여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연결된 주소의 변수 영역을 액세스 함</a:t>
            </a:r>
          </a:p>
          <a:p>
            <a:pPr lvl="2"/>
            <a:r>
              <a:rPr lang="ko-KR" altLang="en-US" dirty="0" smtClean="0"/>
              <a:t>포인터변수를 간단히 포인터라고 함</a:t>
            </a:r>
            <a:endParaRPr lang="en-US" altLang="ko-KR" dirty="0" smtClean="0"/>
          </a:p>
          <a:p>
            <a:endParaRPr lang="ko-KR" altLang="en-US" dirty="0" smtClean="0"/>
          </a:p>
        </p:txBody>
      </p:sp>
      <p:sp>
        <p:nvSpPr>
          <p:cNvPr id="2355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포인터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개념</a:t>
            </a:r>
          </a:p>
        </p:txBody>
      </p:sp>
    </p:spTree>
    <p:extLst>
      <p:ext uri="{BB962C8B-B14F-4D97-AF65-F5344CB8AC3E}">
        <p14:creationId xmlns:p14="http://schemas.microsoft.com/office/powerpoint/2010/main" val="212117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포인터의 </a:t>
            </a:r>
            <a:r>
              <a:rPr lang="ko-KR" altLang="en-US" dirty="0" err="1" smtClean="0"/>
              <a:t>엑세스</a:t>
            </a:r>
            <a:r>
              <a:rPr lang="ko-KR" altLang="en-US" dirty="0" smtClean="0"/>
              <a:t> 처리</a:t>
            </a:r>
          </a:p>
          <a:p>
            <a:endParaRPr lang="ko-KR" altLang="en-US" dirty="0" smtClean="0"/>
          </a:p>
        </p:txBody>
      </p:sp>
      <p:sp>
        <p:nvSpPr>
          <p:cNvPr id="2355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포인터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36314"/>
            <a:ext cx="6840000" cy="532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ct val="100000"/>
              </a:spcAft>
            </a:pPr>
            <a:r>
              <a:rPr lang="ko-KR" altLang="en-US" dirty="0" smtClean="0"/>
              <a:t>포인터 사용 예</a:t>
            </a:r>
          </a:p>
        </p:txBody>
      </p:sp>
      <p:sp>
        <p:nvSpPr>
          <p:cNvPr id="2560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포인터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84784"/>
            <a:ext cx="51911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2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smtClean="0"/>
              <a:t>포인터 선언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포인터 선언 형식</a:t>
            </a:r>
          </a:p>
          <a:p>
            <a:pPr lvl="1">
              <a:defRPr/>
            </a:pPr>
            <a:endParaRPr lang="ko-KR" altLang="en-US" dirty="0" smtClean="0"/>
          </a:p>
          <a:p>
            <a:pPr lvl="1">
              <a:defRPr/>
            </a:pPr>
            <a:endParaRPr lang="ko-KR" altLang="en-US" dirty="0" smtClean="0"/>
          </a:p>
          <a:p>
            <a:pPr lvl="1">
              <a:defRPr/>
            </a:pPr>
            <a:endParaRPr lang="ko-KR" altLang="en-US" dirty="0" smtClean="0"/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포인터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포인터 선언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72816"/>
            <a:ext cx="67627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5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ct val="100000"/>
              </a:spcAft>
            </a:pPr>
            <a:r>
              <a:rPr lang="ko-KR" altLang="en-US" dirty="0"/>
              <a:t>포인터를 다양한 </a:t>
            </a:r>
            <a:r>
              <a:rPr lang="ko-KR" altLang="en-US" dirty="0" err="1"/>
              <a:t>자료형으로</a:t>
            </a:r>
            <a:r>
              <a:rPr lang="ko-KR" altLang="en-US" dirty="0"/>
              <a:t> 선언한 예</a:t>
            </a:r>
            <a:endParaRPr lang="ko-KR" altLang="en-US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포인터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포인터 선언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84784"/>
            <a:ext cx="6840000" cy="499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배열</a:t>
            </a:r>
            <a:r>
              <a:rPr lang="en-US" altLang="ko-KR" baseline="30000" dirty="0" smtClean="0"/>
              <a:t>array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같은 </a:t>
            </a:r>
            <a:r>
              <a:rPr lang="ko-KR" altLang="en-US" dirty="0" err="1" smtClean="0"/>
              <a:t>자료형을</a:t>
            </a:r>
            <a:r>
              <a:rPr lang="ko-KR" altLang="en-US" dirty="0" smtClean="0"/>
              <a:t> 가진 자료들을 나열하여 메모리에 연속으로 저장하여 만든 자료들의 그룹</a:t>
            </a:r>
          </a:p>
          <a:p>
            <a:pPr lvl="1"/>
            <a:r>
              <a:rPr lang="ko-KR" altLang="en-US" dirty="0" smtClean="0"/>
              <a:t>인덱스</a:t>
            </a:r>
            <a:r>
              <a:rPr lang="en-US" altLang="ko-KR" baseline="30000" dirty="0" smtClean="0"/>
              <a:t>index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배열의 요소를 간단히 구별하기 위해 사용하는 번호</a:t>
            </a:r>
          </a:p>
          <a:p>
            <a:pPr lvl="2"/>
            <a:r>
              <a:rPr lang="en-US" altLang="ko-KR" dirty="0" smtClean="0"/>
              <a:t>C</a:t>
            </a:r>
            <a:r>
              <a:rPr lang="ko-KR" altLang="en-US" dirty="0" smtClean="0"/>
              <a:t>에서 인덱스는 항상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시작</a:t>
            </a:r>
          </a:p>
          <a:p>
            <a:pPr lvl="1"/>
            <a:r>
              <a:rPr lang="ko-KR" altLang="en-US" dirty="0" smtClean="0"/>
              <a:t>모든 </a:t>
            </a:r>
            <a:r>
              <a:rPr lang="ko-KR" altLang="en-US" dirty="0" err="1" smtClean="0"/>
              <a:t>자료형에</a:t>
            </a:r>
            <a:r>
              <a:rPr lang="ko-KR" altLang="en-US" dirty="0" smtClean="0"/>
              <a:t> 대해서 배열로 구성 가능</a:t>
            </a:r>
          </a:p>
          <a:p>
            <a:pPr lvl="1"/>
            <a:r>
              <a:rPr lang="ko-KR" altLang="en-US" dirty="0" smtClean="0"/>
              <a:t>구성 형태에 따라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, 3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, …</a:t>
            </a:r>
            <a:endParaRPr lang="ko-KR" altLang="en-US" dirty="0" smtClean="0"/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개념</a:t>
            </a:r>
          </a:p>
        </p:txBody>
      </p:sp>
    </p:spTree>
    <p:extLst>
      <p:ext uri="{BB962C8B-B14F-4D97-AF65-F5344CB8AC3E}">
        <p14:creationId xmlns:p14="http://schemas.microsoft.com/office/powerpoint/2010/main" val="228379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smtClean="0"/>
              <a:t>포인터 연산자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주소 연산자 </a:t>
            </a:r>
            <a:r>
              <a:rPr lang="en-US" altLang="ko-KR" dirty="0" smtClean="0"/>
              <a:t>: </a:t>
            </a:r>
            <a:r>
              <a:rPr lang="en-US" altLang="ko-KR" sz="2800" dirty="0" smtClean="0">
                <a:solidFill>
                  <a:srgbClr val="AC645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&amp;</a:t>
            </a:r>
            <a:endParaRPr lang="en-US" altLang="ko-KR" dirty="0" smtClean="0">
              <a:solidFill>
                <a:srgbClr val="AC6457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2">
              <a:defRPr/>
            </a:pPr>
            <a:r>
              <a:rPr lang="ko-KR" altLang="en-US" dirty="0" smtClean="0"/>
              <a:t>변수의 주소 얻기 위해 사용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형식</a:t>
            </a:r>
            <a:endParaRPr lang="en-US" altLang="ko-KR" dirty="0" smtClean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r>
              <a:rPr lang="ko-KR" altLang="en-US" dirty="0" smtClean="0"/>
              <a:t>예</a:t>
            </a:r>
          </a:p>
        </p:txBody>
      </p:sp>
      <p:sp>
        <p:nvSpPr>
          <p:cNvPr id="286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포인터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포인터 연산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36912"/>
            <a:ext cx="2705100" cy="10763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221088"/>
            <a:ext cx="7920000" cy="220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2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 smtClean="0"/>
              <a:t>참조 연산자 </a:t>
            </a:r>
            <a:r>
              <a:rPr lang="en-US" altLang="ko-KR" dirty="0" smtClean="0"/>
              <a:t>: </a:t>
            </a:r>
            <a:r>
              <a:rPr lang="en-US" altLang="ko-KR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*</a:t>
            </a:r>
            <a:endParaRPr lang="en-US" altLang="ko-KR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2">
              <a:defRPr/>
            </a:pPr>
            <a:r>
              <a:rPr lang="ko-KR" altLang="en-US" dirty="0" smtClean="0"/>
              <a:t>저장된 주소에 있는 값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변수에 저장된 값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액세스하는 연산자</a:t>
            </a:r>
          </a:p>
          <a:p>
            <a:pPr lvl="2">
              <a:defRPr/>
            </a:pPr>
            <a:r>
              <a:rPr lang="ko-KR" altLang="en-US" dirty="0" smtClean="0"/>
              <a:t>형식</a:t>
            </a:r>
            <a:endParaRPr lang="en-US" altLang="ko-KR" dirty="0" smtClean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포인터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포인터 연산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76872"/>
            <a:ext cx="26098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9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ko-KR" altLang="en-US" dirty="0" smtClean="0"/>
              <a:t>예</a:t>
            </a:r>
            <a:endParaRPr lang="en-US" altLang="ko-KR" dirty="0" smtClean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포인터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포인터 연산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84784"/>
            <a:ext cx="7920000" cy="493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2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 smtClean="0"/>
              <a:t>2-8] </a:t>
            </a:r>
            <a:r>
              <a:rPr lang="ko-KR" altLang="en-US" dirty="0"/>
              <a:t>포인터 연산자를 이용해 변수 </a:t>
            </a:r>
            <a:r>
              <a:rPr lang="ko-KR" altLang="en-US" dirty="0" smtClean="0"/>
              <a:t>액세스하기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포인터 </a:t>
            </a:r>
            <a:r>
              <a:rPr lang="en-US" altLang="ko-KR" dirty="0"/>
              <a:t>: </a:t>
            </a:r>
            <a:r>
              <a:rPr lang="ko-KR" altLang="en-US" dirty="0"/>
              <a:t>포인터 연산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10" y="1331868"/>
            <a:ext cx="4657725" cy="4914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83" y="2780928"/>
            <a:ext cx="4114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2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포인터의 초기화</a:t>
            </a:r>
            <a:endParaRPr lang="en-US" altLang="ko-KR" dirty="0" smtClean="0"/>
          </a:p>
          <a:p>
            <a:pPr lvl="1"/>
            <a:r>
              <a:rPr lang="ko-KR" altLang="en-US" dirty="0"/>
              <a:t>일반 변수를 초기화하는 방법과 </a:t>
            </a:r>
            <a:r>
              <a:rPr lang="ko-KR" altLang="en-US" dirty="0" smtClean="0"/>
              <a:t>같음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포인터에 주소 지정 방법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ko-KR" altLang="en-US" dirty="0"/>
              <a:t>➊ 주소 연산자를 사용하여 변수 주소를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627062" lvl="2" indent="0">
              <a:buNone/>
            </a:pPr>
            <a:r>
              <a:rPr lang="ko-KR" altLang="en-US" dirty="0"/>
              <a:t>➋ 동적 메모리를 할당하고 그 시작 주소를 </a:t>
            </a:r>
            <a:r>
              <a:rPr lang="ko-KR" altLang="en-US" dirty="0" err="1"/>
              <a:t>포인터값으로</a:t>
            </a:r>
            <a:r>
              <a:rPr lang="ko-KR" altLang="en-US" dirty="0"/>
              <a:t>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>
              <a:spcAft>
                <a:spcPts val="100"/>
              </a:spcAft>
            </a:pPr>
            <a:endParaRPr lang="en-US" altLang="ko-KR" dirty="0" smtClean="0"/>
          </a:p>
          <a:p>
            <a:pPr lvl="2">
              <a:spcAft>
                <a:spcPts val="100"/>
              </a:spcAft>
            </a:pPr>
            <a:endParaRPr lang="en-US" altLang="ko-KR" dirty="0" smtClean="0"/>
          </a:p>
          <a:p>
            <a:pPr lvl="3">
              <a:lnSpc>
                <a:spcPct val="70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ko-KR" dirty="0" smtClean="0"/>
              <a:t>	</a:t>
            </a:r>
            <a:endParaRPr lang="ko-KR" altLang="en-US" dirty="0" smtClean="0"/>
          </a:p>
        </p:txBody>
      </p:sp>
      <p:sp>
        <p:nvSpPr>
          <p:cNvPr id="337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포인터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포인터 연산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56" y="2620836"/>
            <a:ext cx="4448175" cy="10382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171" y="4365104"/>
            <a:ext cx="440055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0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ko-KR" altLang="en-US" dirty="0" smtClean="0"/>
              <a:t>➌ </a:t>
            </a:r>
            <a:r>
              <a:rPr lang="ko-KR" altLang="en-US" dirty="0"/>
              <a:t>문자형 포인터에 문자열의 시작 주소를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627062" lvl="2" indent="0">
              <a:buNone/>
            </a:pPr>
            <a:r>
              <a:rPr lang="ko-KR" altLang="en-US" dirty="0"/>
              <a:t>➍ 배열 이름을 이용하여 배열 시작 주소를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marL="627062" lvl="2" indent="0">
              <a:buNone/>
            </a:pPr>
            <a:r>
              <a:rPr lang="ko-KR" altLang="en-US" dirty="0"/>
              <a:t>➎ 배열의 첫 번째 요소의 주소를 이용하여 배열 시작 주소를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>
              <a:spcAft>
                <a:spcPts val="100"/>
              </a:spcAft>
            </a:pPr>
            <a:endParaRPr lang="en-US" altLang="ko-KR" dirty="0" smtClean="0"/>
          </a:p>
          <a:p>
            <a:pPr lvl="2">
              <a:spcAft>
                <a:spcPts val="100"/>
              </a:spcAft>
            </a:pPr>
            <a:endParaRPr lang="en-US" altLang="ko-KR" dirty="0" smtClean="0"/>
          </a:p>
          <a:p>
            <a:pPr lvl="3">
              <a:lnSpc>
                <a:spcPct val="70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ko-KR" dirty="0" smtClean="0"/>
              <a:t>	</a:t>
            </a:r>
            <a:endParaRPr lang="ko-KR" altLang="en-US" dirty="0" smtClean="0"/>
          </a:p>
        </p:txBody>
      </p:sp>
      <p:sp>
        <p:nvSpPr>
          <p:cNvPr id="337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포인터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포인터 연산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01" y="1304552"/>
            <a:ext cx="4400550" cy="10477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01" y="2999372"/>
            <a:ext cx="4391025" cy="1000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01" y="4509120"/>
            <a:ext cx="439102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3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포인터와 문자 배열</a:t>
            </a:r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2-9] : </a:t>
            </a:r>
            <a:r>
              <a:rPr lang="ko-KR" altLang="en-US" dirty="0"/>
              <a:t>포인터를 이용해 문자열 </a:t>
            </a:r>
            <a:r>
              <a:rPr lang="ko-KR" altLang="en-US" dirty="0" smtClean="0"/>
              <a:t>처리하기</a:t>
            </a:r>
          </a:p>
          <a:p>
            <a:pPr marL="627062" lvl="2" indent="0">
              <a:buNone/>
            </a:pPr>
            <a:r>
              <a:rPr lang="en-US" altLang="ko-KR" dirty="0" smtClean="0"/>
              <a:t> </a:t>
            </a:r>
          </a:p>
          <a:p>
            <a:endParaRPr lang="ko-KR" altLang="en-US" dirty="0" smtClean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포인터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포인터 연산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16832"/>
            <a:ext cx="48387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7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포인터 배열</a:t>
            </a:r>
          </a:p>
          <a:p>
            <a:pPr lvl="1"/>
            <a:r>
              <a:rPr lang="ko-KR" altLang="en-US" dirty="0" smtClean="0"/>
              <a:t>포인터 </a:t>
            </a:r>
            <a:r>
              <a:rPr lang="ko-KR" altLang="en-US" dirty="0" err="1" smtClean="0"/>
              <a:t>자료형을</a:t>
            </a:r>
            <a:r>
              <a:rPr lang="ko-KR" altLang="en-US" dirty="0" smtClean="0"/>
              <a:t> 배열로 구성</a:t>
            </a:r>
          </a:p>
          <a:p>
            <a:pPr lvl="2"/>
            <a:r>
              <a:rPr lang="ko-KR" altLang="en-US" dirty="0" smtClean="0"/>
              <a:t>여러 개의 포인터를 하나의 배열로 구성한 배열의 특징과 포인터의 특징을 모두 활용할 수 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포인터 배열의 선언형식</a:t>
            </a:r>
          </a:p>
          <a:p>
            <a:pPr lvl="1"/>
            <a:endParaRPr lang="ko-KR" altLang="en-US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2"/>
            <a:r>
              <a:rPr lang="ko-KR" altLang="en-US" dirty="0" smtClean="0"/>
              <a:t>포인터 배열에서 각 배열요소는 포인터</a:t>
            </a:r>
          </a:p>
          <a:p>
            <a:pPr lvl="2">
              <a:spcAft>
                <a:spcPts val="200"/>
              </a:spcAft>
            </a:pPr>
            <a:r>
              <a:rPr lang="en-US" altLang="ko-KR" dirty="0" smtClean="0"/>
              <a:t>2</a:t>
            </a:r>
            <a:r>
              <a:rPr lang="ko-KR" altLang="en-US" dirty="0" smtClean="0"/>
              <a:t>차원 문자배열을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포인터배열로 표현</a:t>
            </a:r>
          </a:p>
          <a:p>
            <a:pPr lvl="3">
              <a:lnSpc>
                <a:spcPct val="130000"/>
              </a:lnSpc>
              <a:spcBef>
                <a:spcPct val="5000"/>
              </a:spcBef>
            </a:pPr>
            <a:r>
              <a:rPr lang="en-US" altLang="ko-KR" dirty="0" smtClean="0"/>
              <a:t>2</a:t>
            </a:r>
            <a:r>
              <a:rPr lang="ko-KR" altLang="en-US" dirty="0" smtClean="0"/>
              <a:t>차원 배열의 행의 개수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포인터배열의 크기</a:t>
            </a:r>
          </a:p>
          <a:p>
            <a:pPr lvl="3">
              <a:lnSpc>
                <a:spcPct val="130000"/>
              </a:lnSpc>
            </a:pPr>
            <a:r>
              <a:rPr lang="ko-KR" altLang="en-US" dirty="0" smtClean="0"/>
              <a:t>포인터배열의 각 배열요소 </a:t>
            </a:r>
            <a:r>
              <a:rPr lang="en-US" altLang="ko-KR" dirty="0" smtClean="0"/>
              <a:t>:</a:t>
            </a:r>
            <a:r>
              <a:rPr lang="ko-KR" altLang="en-US" dirty="0" smtClean="0"/>
              <a:t> 각 문자열에 대한 시작주소를 가진 포인터</a:t>
            </a:r>
          </a:p>
          <a:p>
            <a:endParaRPr lang="ko-KR" altLang="en-US" dirty="0" smtClean="0"/>
          </a:p>
        </p:txBody>
      </p:sp>
      <p:sp>
        <p:nvSpPr>
          <p:cNvPr id="419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포인터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포인터 연산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852936"/>
            <a:ext cx="38100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7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차원 배열과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포인터배열의 비교</a:t>
            </a:r>
          </a:p>
          <a:p>
            <a:pPr lvl="2">
              <a:buFontTx/>
              <a:buNone/>
            </a:pPr>
            <a:endParaRPr lang="en-US" altLang="ko-KR" dirty="0" smtClean="0">
              <a:solidFill>
                <a:srgbClr val="000066"/>
              </a:solidFill>
            </a:endParaRPr>
          </a:p>
          <a:p>
            <a:pPr lvl="2">
              <a:buFontTx/>
              <a:buNone/>
            </a:pPr>
            <a:endParaRPr lang="en-US" altLang="ko-KR" dirty="0" smtClean="0">
              <a:solidFill>
                <a:srgbClr val="000066"/>
              </a:solidFill>
            </a:endParaRPr>
          </a:p>
          <a:p>
            <a:pPr lvl="2">
              <a:buFontTx/>
              <a:buNone/>
            </a:pPr>
            <a:endParaRPr lang="en-US" altLang="ko-KR" dirty="0" smtClean="0"/>
          </a:p>
          <a:p>
            <a:pPr lvl="2">
              <a:buFontTx/>
              <a:buNone/>
            </a:pPr>
            <a:endParaRPr lang="en-US" altLang="ko-KR" dirty="0" smtClean="0"/>
          </a:p>
          <a:p>
            <a:pPr lvl="2">
              <a:buFontTx/>
              <a:buNone/>
            </a:pPr>
            <a:endParaRPr lang="en-US" altLang="ko-KR" dirty="0" smtClean="0"/>
          </a:p>
          <a:p>
            <a:pPr lvl="2">
              <a:buFontTx/>
              <a:buNone/>
            </a:pPr>
            <a:endParaRPr lang="en-US" altLang="ko-KR" dirty="0" smtClean="0"/>
          </a:p>
          <a:p>
            <a:pPr lvl="2">
              <a:buFontTx/>
              <a:buNone/>
            </a:pPr>
            <a:endParaRPr lang="en-US" altLang="ko-KR" dirty="0" smtClean="0"/>
          </a:p>
          <a:p>
            <a:pPr lvl="2">
              <a:buFontTx/>
              <a:buNone/>
            </a:pPr>
            <a:r>
              <a:rPr lang="en-US" altLang="ko-KR" dirty="0" smtClean="0">
                <a:solidFill>
                  <a:srgbClr val="000066"/>
                </a:solidFill>
              </a:rPr>
              <a:t>		</a:t>
            </a:r>
          </a:p>
          <a:p>
            <a:pPr lvl="2">
              <a:buFontTx/>
              <a:buNone/>
            </a:pPr>
            <a:endParaRPr lang="en-US" altLang="ko-KR" dirty="0" smtClean="0">
              <a:solidFill>
                <a:srgbClr val="000066"/>
              </a:solidFill>
            </a:endParaRPr>
          </a:p>
          <a:p>
            <a:pPr lvl="1"/>
            <a:endParaRPr lang="ko-KR" altLang="en-US" dirty="0" smtClean="0"/>
          </a:p>
        </p:txBody>
      </p:sp>
      <p:sp>
        <p:nvSpPr>
          <p:cNvPr id="430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포인터 </a:t>
            </a:r>
            <a:r>
              <a:rPr lang="en-US" altLang="ko-KR" dirty="0" smtClean="0"/>
              <a:t>: </a:t>
            </a:r>
            <a:r>
              <a:rPr lang="ko-KR" altLang="en-US" dirty="0"/>
              <a:t>포인터 연산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6"/>
            <a:ext cx="70580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1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2-10] : </a:t>
            </a:r>
            <a:r>
              <a:rPr lang="ko-KR" altLang="en-US" dirty="0"/>
              <a:t>포인터 배열을 이용해 문자열 </a:t>
            </a:r>
            <a:r>
              <a:rPr lang="ko-KR" altLang="en-US" dirty="0" smtClean="0"/>
              <a:t>저장하기</a:t>
            </a:r>
          </a:p>
          <a:p>
            <a:pPr marL="627062" lvl="2" indent="0">
              <a:buNone/>
            </a:pPr>
            <a:r>
              <a:rPr lang="en-US" altLang="ko-KR" dirty="0" smtClean="0"/>
              <a:t> </a:t>
            </a:r>
          </a:p>
          <a:p>
            <a:endParaRPr lang="ko-KR" altLang="en-US" dirty="0" smtClean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포인터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포인터 연산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556792"/>
            <a:ext cx="40100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4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차원 배열 선언 형식</a:t>
            </a:r>
          </a:p>
          <a:p>
            <a:pPr marL="357187" lvl="1" indent="0">
              <a:buNone/>
            </a:pPr>
            <a:endParaRPr lang="ko-KR" altLang="en-US" dirty="0" smtClean="0"/>
          </a:p>
          <a:p>
            <a:pPr lvl="1"/>
            <a:endParaRPr lang="ko-KR" altLang="en-US" dirty="0" smtClean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배열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56792"/>
            <a:ext cx="8280000" cy="254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0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포인터의 포인터</a:t>
            </a:r>
          </a:p>
          <a:p>
            <a:pPr lvl="1"/>
            <a:r>
              <a:rPr lang="ko-KR" altLang="en-US" dirty="0" smtClean="0"/>
              <a:t>포인터를 가리키고 있는 포인터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이중 포인터</a:t>
            </a:r>
          </a:p>
          <a:p>
            <a:pPr lvl="1"/>
            <a:r>
              <a:rPr lang="ko-KR" altLang="en-US" dirty="0" smtClean="0"/>
              <a:t>포인터의 포인터 선언 형식과 예</a:t>
            </a:r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</p:txBody>
      </p:sp>
      <p:sp>
        <p:nvSpPr>
          <p:cNvPr id="450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포인터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포인터 연산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348880"/>
            <a:ext cx="81343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5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2-11] : </a:t>
            </a:r>
            <a:r>
              <a:rPr lang="ko-KR" altLang="en-US" dirty="0"/>
              <a:t>포인터 배열과 포인터의 포인터 </a:t>
            </a:r>
            <a:r>
              <a:rPr lang="ko-KR" altLang="en-US" dirty="0" smtClean="0"/>
              <a:t>사용하기</a:t>
            </a:r>
          </a:p>
          <a:p>
            <a:pPr marL="627062" lvl="2" indent="0">
              <a:buNone/>
            </a:pPr>
            <a:r>
              <a:rPr lang="en-US" altLang="ko-KR" dirty="0" smtClean="0"/>
              <a:t> </a:t>
            </a:r>
          </a:p>
          <a:p>
            <a:endParaRPr lang="ko-KR" altLang="en-US" dirty="0" smtClean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포인터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포인터 연산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92825"/>
            <a:ext cx="3960000" cy="505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구조체 개념</a:t>
            </a:r>
          </a:p>
          <a:p>
            <a:pPr lvl="1"/>
            <a:r>
              <a:rPr lang="ko-KR" altLang="en-US" dirty="0" smtClean="0"/>
              <a:t>구조체도 배열처럼 여러 개의 데이터를 그룹으로 묶어서 하나의 </a:t>
            </a:r>
            <a:r>
              <a:rPr lang="ko-KR" altLang="en-US" dirty="0" err="1" smtClean="0"/>
              <a:t>자료형으로</a:t>
            </a:r>
            <a:r>
              <a:rPr lang="ko-KR" altLang="en-US" dirty="0" smtClean="0"/>
              <a:t> 정의하고 사용하는 </a:t>
            </a:r>
            <a:r>
              <a:rPr lang="ko-KR" altLang="en-US" dirty="0" err="1" smtClean="0"/>
              <a:t>자료형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배열은 같은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만을 그룹으로 묶을 수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구조체는 서로 다른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자료형을</a:t>
            </a:r>
            <a:r>
              <a:rPr lang="ko-KR" altLang="en-US" dirty="0" smtClean="0"/>
              <a:t> 그룹으로 묶을 수 있으므로 복잡한 자료 형태를 정의하는데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유용하게 사용됨</a:t>
            </a:r>
          </a:p>
          <a:p>
            <a:pPr lvl="1"/>
            <a:r>
              <a:rPr lang="ko-KR" altLang="en-US" dirty="0" smtClean="0"/>
              <a:t>여러 </a:t>
            </a:r>
            <a:r>
              <a:rPr lang="ko-KR" altLang="en-US" dirty="0" err="1" smtClean="0"/>
              <a:t>자료형의</a:t>
            </a:r>
            <a:r>
              <a:rPr lang="ko-KR" altLang="en-US" dirty="0" smtClean="0"/>
              <a:t> 필드를 가지고 있는 레코드를 만들 때 구조체 사용함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필드</a:t>
            </a:r>
            <a:r>
              <a:rPr lang="en-US" altLang="ko-KR" dirty="0" smtClean="0"/>
              <a:t>,</a:t>
            </a:r>
            <a:r>
              <a:rPr lang="ko-KR" altLang="en-US" dirty="0" smtClean="0"/>
              <a:t>레코드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파일의 개념</a:t>
            </a:r>
          </a:p>
        </p:txBody>
      </p:sp>
      <p:sp>
        <p:nvSpPr>
          <p:cNvPr id="542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구조체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889592"/>
            <a:ext cx="52768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6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smtClean="0"/>
              <a:t>구조체 선언</a:t>
            </a:r>
          </a:p>
          <a:p>
            <a:pPr lvl="1"/>
            <a:r>
              <a:rPr lang="ko-KR" altLang="en-US" smtClean="0"/>
              <a:t>여러 자료형의 변수들을 그룹으로 묶어서 하나의 자료형으로 선언</a:t>
            </a:r>
          </a:p>
          <a:p>
            <a:pPr lvl="1"/>
            <a:r>
              <a:rPr lang="ko-KR" altLang="en-US" smtClean="0"/>
              <a:t>구조체이름</a:t>
            </a:r>
            <a:r>
              <a:rPr lang="en-US" altLang="ko-KR" smtClean="0"/>
              <a:t>, </a:t>
            </a:r>
            <a:r>
              <a:rPr lang="ko-KR" altLang="en-US" smtClean="0"/>
              <a:t>자료형</a:t>
            </a:r>
            <a:r>
              <a:rPr lang="en-US" altLang="ko-KR" smtClean="0"/>
              <a:t>, </a:t>
            </a:r>
            <a:r>
              <a:rPr lang="ko-KR" altLang="en-US" smtClean="0"/>
              <a:t>데이터 항목으로 구성</a:t>
            </a:r>
          </a:p>
          <a:p>
            <a:pPr lvl="2"/>
            <a:r>
              <a:rPr lang="ko-KR" altLang="en-US" smtClean="0"/>
              <a:t>구조체의 이름 </a:t>
            </a:r>
            <a:r>
              <a:rPr lang="en-US" altLang="ko-KR" smtClean="0"/>
              <a:t>- </a:t>
            </a:r>
            <a:r>
              <a:rPr lang="ko-KR" altLang="en-US" smtClean="0"/>
              <a:t>구조체로 정의하는 새로운 자료형의 이름</a:t>
            </a:r>
          </a:p>
          <a:p>
            <a:pPr lvl="2">
              <a:spcBef>
                <a:spcPct val="5000"/>
              </a:spcBef>
              <a:spcAft>
                <a:spcPct val="0"/>
              </a:spcAft>
            </a:pPr>
            <a:r>
              <a:rPr lang="ko-KR" altLang="en-US" smtClean="0"/>
              <a:t>항목 </a:t>
            </a:r>
            <a:r>
              <a:rPr lang="en-US" altLang="ko-KR" smtClean="0"/>
              <a:t>- </a:t>
            </a:r>
            <a:r>
              <a:rPr lang="ko-KR" altLang="en-US" smtClean="0"/>
              <a:t>구조체를 구성하는 내부 변수들의 이름</a:t>
            </a:r>
          </a:p>
          <a:p>
            <a:pPr lvl="3">
              <a:lnSpc>
                <a:spcPct val="130000"/>
              </a:lnSpc>
            </a:pPr>
            <a:r>
              <a:rPr lang="ko-KR" altLang="en-US" smtClean="0"/>
              <a:t>구조체의 항목은 배열의 각 배열요소에 해당</a:t>
            </a:r>
          </a:p>
          <a:p>
            <a:pPr lvl="3">
              <a:lnSpc>
                <a:spcPct val="140000"/>
              </a:lnSpc>
            </a:pPr>
            <a:r>
              <a:rPr lang="ko-KR" altLang="en-US" smtClean="0"/>
              <a:t>배열요소는 모두 같은 자료형으로 되어있으므로 배열요소에 대한 선언 없이 사용이 가능하지만</a:t>
            </a:r>
            <a:r>
              <a:rPr lang="en-US" altLang="ko-KR" smtClean="0"/>
              <a:t>, </a:t>
            </a:r>
            <a:r>
              <a:rPr lang="ko-KR" altLang="en-US" smtClean="0"/>
              <a:t>구조체에서는 각 항목이 다른 자료형을 가질 수 있기 때문에 항목별로 자료형과 항목이름</a:t>
            </a:r>
            <a:r>
              <a:rPr lang="en-US" altLang="ko-KR" smtClean="0"/>
              <a:t>(</a:t>
            </a:r>
            <a:r>
              <a:rPr lang="ko-KR" altLang="en-US" smtClean="0"/>
              <a:t>변수이름</a:t>
            </a:r>
            <a:r>
              <a:rPr lang="en-US" altLang="ko-KR" smtClean="0"/>
              <a:t>)</a:t>
            </a:r>
            <a:r>
              <a:rPr lang="ko-KR" altLang="en-US" smtClean="0"/>
              <a:t>을</a:t>
            </a:r>
            <a:r>
              <a:rPr lang="ko-KR" altLang="en-US" smtClean="0">
                <a:latin typeface="Times New Roman" panose="02020603050405020304" pitchFamily="18" charset="0"/>
              </a:rPr>
              <a:t> </a:t>
            </a:r>
            <a:r>
              <a:rPr lang="ko-KR" altLang="en-US" smtClean="0"/>
              <a:t> 선언해야 한다</a:t>
            </a:r>
            <a:r>
              <a:rPr lang="en-US" altLang="ko-KR" smtClean="0"/>
              <a:t>. </a:t>
            </a:r>
          </a:p>
          <a:p>
            <a:endParaRPr lang="ko-KR" altLang="en-US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구조체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구조체 선언</a:t>
            </a:r>
          </a:p>
        </p:txBody>
      </p:sp>
    </p:spTree>
    <p:extLst>
      <p:ext uri="{BB962C8B-B14F-4D97-AF65-F5344CB8AC3E}">
        <p14:creationId xmlns:p14="http://schemas.microsoft.com/office/powerpoint/2010/main" val="72065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구조체형의 선언과 사용 형식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sz="800" dirty="0" smtClean="0"/>
          </a:p>
          <a:p>
            <a:pPr lvl="1"/>
            <a:r>
              <a:rPr lang="ko-KR" altLang="en-US" dirty="0" smtClean="0"/>
              <a:t>구조체 사용 단계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ko-KR" altLang="en-US" b="0" dirty="0" smtClean="0"/>
              <a:t>➊ </a:t>
            </a:r>
            <a:r>
              <a:rPr lang="ko-KR" altLang="en-US" b="0" dirty="0"/>
              <a:t>구조체형 선언 </a:t>
            </a:r>
            <a:r>
              <a:rPr lang="en-US" altLang="ko-KR" b="0" dirty="0"/>
              <a:t>: </a:t>
            </a:r>
            <a:r>
              <a:rPr lang="ko-KR" altLang="en-US" b="0" dirty="0"/>
              <a:t>내부 구조를 정의한다</a:t>
            </a:r>
            <a:r>
              <a:rPr lang="en-US" altLang="ko-KR" b="0" dirty="0"/>
              <a:t>.</a:t>
            </a:r>
          </a:p>
          <a:p>
            <a:pPr marL="627062" lvl="2" indent="0">
              <a:buNone/>
            </a:pPr>
            <a:r>
              <a:rPr lang="ko-KR" altLang="en-US" b="0" dirty="0"/>
              <a:t>➋ 구조체 변수 선언 </a:t>
            </a:r>
            <a:r>
              <a:rPr lang="en-US" altLang="ko-KR" b="0" dirty="0"/>
              <a:t>: </a:t>
            </a:r>
            <a:r>
              <a:rPr lang="ko-KR" altLang="en-US" b="0" dirty="0"/>
              <a:t>구조체형에 따른 변수를 선언한다</a:t>
            </a:r>
            <a:r>
              <a:rPr lang="en-US" altLang="ko-KR" b="0" dirty="0"/>
              <a:t>.</a:t>
            </a:r>
          </a:p>
          <a:p>
            <a:pPr marL="627062" lvl="2" indent="0">
              <a:buNone/>
            </a:pPr>
            <a:r>
              <a:rPr lang="ko-KR" altLang="en-US" b="0" dirty="0"/>
              <a:t>➌ 구조체 변수의 사용 </a:t>
            </a:r>
            <a:r>
              <a:rPr lang="en-US" altLang="ko-KR" b="0" dirty="0"/>
              <a:t>: </a:t>
            </a:r>
            <a:r>
              <a:rPr lang="ko-KR" altLang="en-US" b="0" dirty="0"/>
              <a:t>내부 항목에 데이터를 저장하고 </a:t>
            </a:r>
            <a:r>
              <a:rPr lang="ko-KR" altLang="en-US" b="0" dirty="0" smtClean="0"/>
              <a:t>사용한다</a:t>
            </a:r>
            <a:r>
              <a:rPr lang="en-US" altLang="ko-KR" b="0" dirty="0" smtClean="0"/>
              <a:t>.</a:t>
            </a:r>
            <a:endParaRPr lang="ko-KR" altLang="en-US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구조체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구조체 선언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40768"/>
            <a:ext cx="8280000" cy="257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2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구조체 사용 예</a:t>
            </a:r>
          </a:p>
          <a:p>
            <a:pPr lvl="2"/>
            <a:endParaRPr lang="ko-KR" altLang="en-US" dirty="0" smtClean="0"/>
          </a:p>
        </p:txBody>
      </p:sp>
      <p:sp>
        <p:nvSpPr>
          <p:cNvPr id="583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구조체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구조체 선언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00" y="1336225"/>
            <a:ext cx="7200000" cy="22817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00" y="3781714"/>
            <a:ext cx="7200000" cy="293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5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구조체 변수의 선언 방법</a:t>
            </a:r>
          </a:p>
          <a:p>
            <a:pPr lvl="2"/>
            <a:endParaRPr lang="ko-KR" altLang="en-US" dirty="0" smtClean="0"/>
          </a:p>
        </p:txBody>
      </p:sp>
      <p:sp>
        <p:nvSpPr>
          <p:cNvPr id="604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구조체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구조체 선언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97071"/>
            <a:ext cx="6120000" cy="525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4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구조체의 변수의 초기화</a:t>
            </a:r>
          </a:p>
          <a:p>
            <a:pPr lvl="1"/>
            <a:r>
              <a:rPr lang="ko-KR" altLang="en-US" b="0" dirty="0"/>
              <a:t>일반 </a:t>
            </a:r>
            <a:r>
              <a:rPr lang="ko-KR" altLang="en-US" b="0" dirty="0" smtClean="0"/>
              <a:t>변수 초기화와 </a:t>
            </a:r>
            <a:r>
              <a:rPr lang="ko-KR" altLang="en-US" b="0" dirty="0"/>
              <a:t>마찬가지로 구조체 </a:t>
            </a:r>
            <a:r>
              <a:rPr lang="ko-KR" altLang="en-US" b="0" dirty="0" smtClean="0"/>
              <a:t>변수 </a:t>
            </a:r>
            <a:r>
              <a:rPr lang="ko-KR" altLang="en-US" b="0" dirty="0"/>
              <a:t>초기화하려면 구조체 변수를 선언하면서 </a:t>
            </a:r>
            <a:r>
              <a:rPr lang="ko-KR" altLang="en-US" b="0" dirty="0" smtClean="0"/>
              <a:t>변수의 </a:t>
            </a:r>
            <a:r>
              <a:rPr lang="ko-KR" altLang="en-US" b="0" dirty="0" err="1" smtClean="0"/>
              <a:t>초깃값</a:t>
            </a:r>
            <a:r>
              <a:rPr lang="ko-KR" altLang="en-US" b="0" dirty="0" smtClean="0"/>
              <a:t> 지정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일반 </a:t>
            </a:r>
            <a:r>
              <a:rPr lang="ko-KR" altLang="en-US" b="0" dirty="0"/>
              <a:t>변수는 값을 하나만 가지므로 </a:t>
            </a:r>
            <a:r>
              <a:rPr lang="ko-KR" altLang="en-US" b="0" dirty="0" err="1"/>
              <a:t>초깃값도</a:t>
            </a:r>
            <a:r>
              <a:rPr lang="ko-KR" altLang="en-US" b="0" dirty="0"/>
              <a:t> 하나지만</a:t>
            </a:r>
            <a:r>
              <a:rPr lang="en-US" altLang="ko-KR" b="0" dirty="0"/>
              <a:t>, </a:t>
            </a:r>
            <a:r>
              <a:rPr lang="ko-KR" altLang="en-US" b="0" dirty="0"/>
              <a:t>구조체는 내부 </a:t>
            </a:r>
            <a:r>
              <a:rPr lang="ko-KR" altLang="en-US" b="0" dirty="0" smtClean="0"/>
              <a:t>항목이 여러 </a:t>
            </a:r>
            <a:r>
              <a:rPr lang="ko-KR" altLang="en-US" b="0" dirty="0"/>
              <a:t>개일 수 있으므로 내부 항목의 </a:t>
            </a:r>
            <a:r>
              <a:rPr lang="ko-KR" altLang="en-US" b="0" dirty="0" err="1"/>
              <a:t>자료형과</a:t>
            </a:r>
            <a:r>
              <a:rPr lang="ko-KR" altLang="en-US" b="0" dirty="0"/>
              <a:t> 개수를 순서에 맞추어 </a:t>
            </a:r>
            <a:r>
              <a:rPr lang="ko-KR" altLang="en-US" b="0" dirty="0" err="1"/>
              <a:t>초깃값</a:t>
            </a:r>
            <a:r>
              <a:rPr lang="ko-KR" altLang="en-US" b="0" dirty="0"/>
              <a:t> 리스트로 지정하고 </a:t>
            </a:r>
            <a:r>
              <a:rPr lang="ko-KR" altLang="en-US" b="0" dirty="0" smtClean="0"/>
              <a:t>중괄호</a:t>
            </a:r>
            <a:r>
              <a:rPr lang="en-US" altLang="ko-KR" b="0" dirty="0" smtClean="0"/>
              <a:t>({ })</a:t>
            </a:r>
            <a:r>
              <a:rPr lang="ko-KR" altLang="en-US" b="0" dirty="0" smtClean="0"/>
              <a:t> 사용</a:t>
            </a:r>
            <a:endParaRPr lang="en-US" altLang="ko-KR" b="0" dirty="0" smtClean="0"/>
          </a:p>
          <a:p>
            <a:pPr lvl="1"/>
            <a:r>
              <a:rPr lang="ko-KR" altLang="en-US" dirty="0"/>
              <a:t>예</a:t>
            </a:r>
            <a:endParaRPr lang="ko-KR" altLang="en-US" dirty="0" smtClean="0"/>
          </a:p>
        </p:txBody>
      </p:sp>
      <p:sp>
        <p:nvSpPr>
          <p:cNvPr id="614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구조체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구조체 변수의 초기화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645024"/>
            <a:ext cx="7560000" cy="28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데이터 항목의 참조</a:t>
            </a:r>
          </a:p>
          <a:p>
            <a:pPr lvl="1"/>
            <a:r>
              <a:rPr lang="ko-KR" altLang="en-US" dirty="0"/>
              <a:t>구조체 연산자 </a:t>
            </a:r>
            <a:r>
              <a:rPr lang="ko-KR" altLang="en-US" dirty="0" smtClean="0"/>
              <a:t>사용 구조체 변수에 있는 각 데이터 항목 참조</a:t>
            </a:r>
          </a:p>
        </p:txBody>
      </p:sp>
      <p:sp>
        <p:nvSpPr>
          <p:cNvPr id="624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구조체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 항목의 참조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772816"/>
            <a:ext cx="74485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5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dirty="0"/>
              <a:t>점 연산자 </a:t>
            </a:r>
            <a:r>
              <a:rPr lang="en-US" altLang="ko-KR" dirty="0"/>
              <a:t>: </a:t>
            </a:r>
            <a:r>
              <a:rPr lang="en-US" altLang="ko-KR" sz="3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  <a:p>
            <a:pPr lvl="2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dirty="0"/>
              <a:t>구조체 변수에 있는 데이터 항목을 개별적으로 지정할 때 사용</a:t>
            </a:r>
          </a:p>
          <a:p>
            <a:pPr lvl="2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dirty="0" smtClean="0"/>
              <a:t>예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>
              <a:defRPr/>
            </a:pPr>
            <a:endParaRPr lang="ko-KR" altLang="en-US" dirty="0" smtClean="0"/>
          </a:p>
        </p:txBody>
      </p:sp>
      <p:sp>
        <p:nvSpPr>
          <p:cNvPr id="634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구조체 </a:t>
            </a:r>
            <a:r>
              <a:rPr lang="en-US" altLang="ko-KR" dirty="0"/>
              <a:t>: </a:t>
            </a:r>
            <a:r>
              <a:rPr lang="ko-KR" altLang="en-US" dirty="0"/>
              <a:t>데이터 항목의 참조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76872"/>
            <a:ext cx="7560000" cy="236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2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</a:t>
            </a:r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배열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84784"/>
            <a:ext cx="7560000" cy="418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4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2-12] : </a:t>
            </a:r>
            <a:r>
              <a:rPr lang="ko-KR" altLang="en-US" dirty="0"/>
              <a:t>점 연산자를 이용해 데이터 항목 </a:t>
            </a:r>
            <a:r>
              <a:rPr lang="ko-KR" altLang="en-US" dirty="0" smtClean="0"/>
              <a:t>참조하기</a:t>
            </a:r>
          </a:p>
          <a:p>
            <a:pPr marL="627062" lvl="2" indent="0">
              <a:buNone/>
            </a:pPr>
            <a:r>
              <a:rPr lang="en-US" altLang="ko-KR" dirty="0" smtClean="0"/>
              <a:t> </a:t>
            </a:r>
          </a:p>
          <a:p>
            <a:endParaRPr lang="ko-KR" altLang="en-US" dirty="0" smtClean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구조체 </a:t>
            </a:r>
            <a:r>
              <a:rPr lang="en-US" altLang="ko-KR" dirty="0"/>
              <a:t>: </a:t>
            </a:r>
            <a:r>
              <a:rPr lang="ko-KR" altLang="en-US" dirty="0"/>
              <a:t>데이터 항목의 참조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12776"/>
            <a:ext cx="33623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6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lnSpc>
                <a:spcPct val="100000"/>
              </a:lnSpc>
              <a:spcBef>
                <a:spcPct val="0"/>
              </a:spcBef>
              <a:defRPr/>
            </a:pPr>
            <a:r>
              <a:rPr lang="ko-KR" altLang="en-US" dirty="0"/>
              <a:t>화살표 연산자 </a:t>
            </a:r>
            <a:r>
              <a:rPr lang="en-US" altLang="ko-KR" dirty="0"/>
              <a:t>: </a:t>
            </a:r>
            <a:r>
              <a:rPr lang="en-US" altLang="ko-KR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-&gt;</a:t>
            </a:r>
          </a:p>
          <a:p>
            <a:pPr lvl="2">
              <a:lnSpc>
                <a:spcPct val="130000"/>
              </a:lnSpc>
              <a:spcBef>
                <a:spcPct val="0"/>
              </a:spcBef>
              <a:defRPr/>
            </a:pPr>
            <a:r>
              <a:rPr lang="ko-KR" altLang="en-US" dirty="0"/>
              <a:t>구조체 포인터 변수에서 포인터가 가리키는 구조체 변수의 데이터항목을 지정하기 위해서 화살표 연산자 사용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dirty="0" smtClean="0"/>
              <a:t>예</a:t>
            </a:r>
            <a:r>
              <a:rPr lang="en-US" altLang="ko-KR" dirty="0" smtClean="0"/>
              <a:t> </a:t>
            </a:r>
            <a:endParaRPr lang="ko-KR" altLang="en-US" dirty="0" smtClean="0"/>
          </a:p>
        </p:txBody>
      </p:sp>
      <p:sp>
        <p:nvSpPr>
          <p:cNvPr id="645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구조체 </a:t>
            </a:r>
            <a:r>
              <a:rPr lang="en-US" altLang="ko-KR" dirty="0"/>
              <a:t>: </a:t>
            </a:r>
            <a:r>
              <a:rPr lang="ko-KR" altLang="en-US" dirty="0"/>
              <a:t>데이터 항목의 참조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1270"/>
          <a:stretch/>
        </p:blipFill>
        <p:spPr>
          <a:xfrm>
            <a:off x="924917" y="2492896"/>
            <a:ext cx="8219083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6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93" y="1340768"/>
            <a:ext cx="6886575" cy="2105025"/>
          </a:xfrm>
          <a:prstGeom prst="rect">
            <a:avLst/>
          </a:prstGeom>
        </p:spPr>
      </p:pic>
      <p:sp>
        <p:nvSpPr>
          <p:cNvPr id="614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dirty="0" smtClean="0"/>
              <a:t>구조체 포인터를 이용한 데이터 항목 지정 방법</a:t>
            </a:r>
            <a:r>
              <a:rPr lang="en-US" altLang="ko-KR" dirty="0" smtClean="0"/>
              <a:t> </a:t>
            </a:r>
            <a:endParaRPr lang="ko-KR" altLang="en-US" dirty="0" smtClean="0"/>
          </a:p>
        </p:txBody>
      </p:sp>
      <p:sp>
        <p:nvSpPr>
          <p:cNvPr id="645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구조체 </a:t>
            </a:r>
            <a:r>
              <a:rPr lang="en-US" altLang="ko-KR" dirty="0"/>
              <a:t>: </a:t>
            </a:r>
            <a:r>
              <a:rPr lang="ko-KR" altLang="en-US" dirty="0"/>
              <a:t>데이터 항목의 참조</a:t>
            </a:r>
            <a:endParaRPr lang="ko-KR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364088" y="3357364"/>
            <a:ext cx="3024336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rgbClr val="FF0000"/>
                </a:solidFill>
              </a:rPr>
              <a:t>괄호를 넣지 않으면 </a:t>
            </a:r>
            <a:r>
              <a:rPr lang="ko-KR" altLang="en-US" sz="1600" dirty="0" smtClean="0">
                <a:solidFill>
                  <a:srgbClr val="FF0000"/>
                </a:solidFill>
              </a:rPr>
              <a:t>오류 </a:t>
            </a:r>
            <a:r>
              <a:rPr lang="ko-KR" altLang="en-US" sz="1600" dirty="0">
                <a:solidFill>
                  <a:srgbClr val="FF0000"/>
                </a:solidFill>
              </a:rPr>
              <a:t>발생</a:t>
            </a:r>
            <a:endParaRPr lang="ko-KR" altLang="en-US" sz="1600" dirty="0" smtClean="0">
              <a:solidFill>
                <a:srgbClr val="FF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5364088" y="2492896"/>
            <a:ext cx="1728192" cy="8644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50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2-13] : </a:t>
            </a:r>
            <a:r>
              <a:rPr lang="ko-KR" altLang="en-US" dirty="0"/>
              <a:t>화살표 연산자를 이용해 데이터 항목 </a:t>
            </a:r>
            <a:r>
              <a:rPr lang="ko-KR" altLang="en-US" dirty="0" smtClean="0"/>
              <a:t>참조하기</a:t>
            </a:r>
          </a:p>
          <a:p>
            <a:pPr marL="627062" lvl="2" indent="0">
              <a:buNone/>
            </a:pPr>
            <a:r>
              <a:rPr lang="en-US" altLang="ko-KR" dirty="0" smtClean="0"/>
              <a:t> </a:t>
            </a:r>
          </a:p>
          <a:p>
            <a:endParaRPr lang="ko-KR" altLang="en-US" dirty="0" smtClean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구조체 </a:t>
            </a:r>
            <a:r>
              <a:rPr lang="en-US" altLang="ko-KR" dirty="0"/>
              <a:t>: </a:t>
            </a:r>
            <a:r>
              <a:rPr lang="ko-KR" altLang="en-US" dirty="0"/>
              <a:t>데이터 항목의 참조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6"/>
            <a:ext cx="531495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smtClean="0"/>
              <a:t>데이터 </a:t>
            </a:r>
            <a:r>
              <a:rPr lang="ko-KR" altLang="en-US" dirty="0"/>
              <a:t>항목 참조 연산 </a:t>
            </a:r>
          </a:p>
          <a:p>
            <a:pPr lvl="1">
              <a:spcAft>
                <a:spcPct val="0"/>
              </a:spcAft>
              <a:defRPr/>
            </a:pPr>
            <a:r>
              <a:rPr lang="ko-KR" altLang="en-US" dirty="0" err="1"/>
              <a:t>점연산자와</a:t>
            </a:r>
            <a:r>
              <a:rPr lang="ko-KR" altLang="en-US" dirty="0"/>
              <a:t> </a:t>
            </a:r>
            <a:r>
              <a:rPr lang="ko-KR" altLang="en-US" dirty="0" smtClean="0"/>
              <a:t>화살표연산자 이용 구조체 </a:t>
            </a:r>
            <a:r>
              <a:rPr lang="ko-KR" altLang="en-US" dirty="0"/>
              <a:t>데이터 </a:t>
            </a:r>
            <a:r>
              <a:rPr lang="ko-KR" altLang="en-US" dirty="0" smtClean="0"/>
              <a:t>항목 </a:t>
            </a:r>
            <a:r>
              <a:rPr lang="ko-KR" altLang="en-US" dirty="0"/>
              <a:t>개별적으로 참조 </a:t>
            </a:r>
            <a:endParaRPr lang="en-US" altLang="ko-KR" dirty="0" smtClean="0"/>
          </a:p>
          <a:p>
            <a:pPr lvl="1">
              <a:spcAft>
                <a:spcPct val="0"/>
              </a:spcAft>
              <a:defRPr/>
            </a:pPr>
            <a:r>
              <a:rPr lang="ko-KR" altLang="en-US" dirty="0" smtClean="0"/>
              <a:t>예</a:t>
            </a:r>
            <a:endParaRPr lang="ko-KR" altLang="en-US" dirty="0"/>
          </a:p>
        </p:txBody>
      </p:sp>
      <p:sp>
        <p:nvSpPr>
          <p:cNvPr id="655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구조체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구조체 연산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04864"/>
            <a:ext cx="47529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5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smtClean="0"/>
              <a:t>구조체 변수 복사 연산 </a:t>
            </a:r>
            <a:endParaRPr lang="ko-KR" altLang="en-US" dirty="0"/>
          </a:p>
          <a:p>
            <a:pPr lvl="1">
              <a:spcAft>
                <a:spcPct val="0"/>
              </a:spcAft>
              <a:defRPr/>
            </a:pPr>
            <a:r>
              <a:rPr lang="ko-KR" altLang="en-US" dirty="0"/>
              <a:t>같은 구조체에 있는 구조체 </a:t>
            </a:r>
            <a:r>
              <a:rPr lang="ko-KR" altLang="en-US" dirty="0" smtClean="0"/>
              <a:t>변수들끼리 </a:t>
            </a:r>
            <a:r>
              <a:rPr lang="ko-KR" altLang="en-US" dirty="0"/>
              <a:t>내용을 한 번에 복사하는 연산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>
              <a:spcAft>
                <a:spcPct val="0"/>
              </a:spcAft>
              <a:defRPr/>
            </a:pPr>
            <a:r>
              <a:rPr lang="ko-KR" altLang="en-US" dirty="0" smtClean="0"/>
              <a:t>예</a:t>
            </a:r>
            <a:endParaRPr lang="ko-KR" altLang="en-US" dirty="0"/>
          </a:p>
        </p:txBody>
      </p:sp>
      <p:sp>
        <p:nvSpPr>
          <p:cNvPr id="655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구조체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구조체 연산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00" y="1822044"/>
            <a:ext cx="6480000" cy="501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8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구조체 변수의 주소 구하기 연산 </a:t>
            </a:r>
          </a:p>
          <a:p>
            <a:pPr lvl="1">
              <a:defRPr/>
            </a:pPr>
            <a:r>
              <a:rPr lang="ko-KR" altLang="en-US" dirty="0"/>
              <a:t>포인터의 </a:t>
            </a:r>
            <a:r>
              <a:rPr lang="ko-KR" altLang="en-US" dirty="0" smtClean="0"/>
              <a:t>주소연산자 </a:t>
            </a:r>
            <a:r>
              <a:rPr lang="ko-KR" altLang="en-US" dirty="0"/>
              <a:t>사용하여 구조체 변수의 </a:t>
            </a:r>
            <a:r>
              <a:rPr lang="ko-KR" altLang="en-US" dirty="0" smtClean="0"/>
              <a:t>주소 </a:t>
            </a:r>
            <a:r>
              <a:rPr lang="ko-KR" altLang="en-US" dirty="0"/>
              <a:t>구하거나</a:t>
            </a:r>
            <a:r>
              <a:rPr lang="en-US" altLang="ko-KR" dirty="0"/>
              <a:t>, </a:t>
            </a:r>
            <a:r>
              <a:rPr lang="ko-KR" altLang="en-US" dirty="0"/>
              <a:t>구조체 변수가 배열인 경우에는 배열의 특성에 따라 구조체 배열 변수의 이름에서 </a:t>
            </a:r>
            <a:r>
              <a:rPr lang="ko-KR" altLang="en-US" dirty="0" smtClean="0"/>
              <a:t>주소 </a:t>
            </a:r>
            <a:r>
              <a:rPr lang="ko-KR" altLang="en-US" dirty="0"/>
              <a:t>구할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>
              <a:defRPr/>
            </a:pPr>
            <a:r>
              <a:rPr lang="ko-KR" altLang="en-US" dirty="0" smtClean="0"/>
              <a:t>예</a:t>
            </a:r>
            <a:r>
              <a:rPr lang="en-US" altLang="ko-KR" dirty="0" smtClean="0"/>
              <a:t> </a:t>
            </a:r>
            <a:r>
              <a:rPr lang="en-US" altLang="ko-KR" sz="1600" dirty="0"/>
              <a:t>	</a:t>
            </a:r>
            <a:endParaRPr lang="ko-KR" altLang="en-US" dirty="0" smtClean="0"/>
          </a:p>
        </p:txBody>
      </p:sp>
      <p:sp>
        <p:nvSpPr>
          <p:cNvPr id="665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구조체 </a:t>
            </a:r>
            <a:r>
              <a:rPr lang="en-US" altLang="ko-KR" dirty="0"/>
              <a:t>: </a:t>
            </a:r>
            <a:r>
              <a:rPr lang="ko-KR" altLang="en-US" dirty="0"/>
              <a:t>구조체 연산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924944"/>
            <a:ext cx="48196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9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재귀호출</a:t>
            </a:r>
            <a:r>
              <a:rPr lang="en-US" altLang="ko-KR" dirty="0" smtClean="0"/>
              <a:t>(</a:t>
            </a:r>
            <a:r>
              <a:rPr lang="ko-KR" altLang="en-US" dirty="0" smtClean="0"/>
              <a:t>순환호출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자기 자신을 호출하여 순환 수행되는 것</a:t>
            </a:r>
          </a:p>
          <a:p>
            <a:pPr lvl="1"/>
            <a:r>
              <a:rPr lang="ko-KR" altLang="en-US" dirty="0" smtClean="0"/>
              <a:t>함수 실행 특성에 따라 일반적인 호출방식보다 재귀호출방식을 사용하여 함수를 만들면 프로그램의 크기를 줄이고 간단하게 작성 가능</a:t>
            </a:r>
            <a:endParaRPr lang="en-US" altLang="ko-KR" dirty="0" smtClean="0"/>
          </a:p>
          <a:p>
            <a:pPr lvl="1"/>
            <a:r>
              <a:rPr lang="ko-KR" altLang="en-US" dirty="0"/>
              <a:t>내가 나를 호출하는 것이므로 </a:t>
            </a:r>
            <a:r>
              <a:rPr lang="ko-KR" altLang="en-US" dirty="0" smtClean="0"/>
              <a:t>내 현재 </a:t>
            </a:r>
            <a:r>
              <a:rPr lang="ko-KR" altLang="en-US" dirty="0"/>
              <a:t>작업을 처리하기 위해 같은 유형의 하위 작업이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하위 작업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현재 수행 중인 </a:t>
            </a:r>
            <a:r>
              <a:rPr lang="ko-KR" altLang="en-US" dirty="0"/>
              <a:t>작업의 하위 단계</a:t>
            </a:r>
            <a:r>
              <a:rPr lang="en-US" altLang="ko-KR" dirty="0"/>
              <a:t>, </a:t>
            </a:r>
            <a:r>
              <a:rPr lang="ko-KR" altLang="en-US" dirty="0"/>
              <a:t>즉 좀 더 작은 </a:t>
            </a:r>
            <a:r>
              <a:rPr lang="ko-KR" altLang="en-US" dirty="0" smtClean="0"/>
              <a:t>단위 작업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전제 문제를 한 </a:t>
            </a:r>
            <a:r>
              <a:rPr lang="ko-KR" altLang="en-US" dirty="0"/>
              <a:t>번에 해결하기보다 같은 유형의 하위 작업으로 분할하여 작은 문제부터 해결하는 </a:t>
            </a:r>
            <a:r>
              <a:rPr lang="ko-KR" altLang="en-US" dirty="0" smtClean="0"/>
              <a:t>방법이 효율적인 경우 사용</a:t>
            </a:r>
            <a:endParaRPr lang="en-US" altLang="ko-KR" dirty="0" smtClean="0"/>
          </a:p>
          <a:p>
            <a:pPr lvl="1"/>
            <a:r>
              <a:rPr lang="ko-KR" altLang="en-US" b="0" dirty="0"/>
              <a:t>베이스케이스</a:t>
            </a:r>
            <a:r>
              <a:rPr lang="en-US" altLang="ko-KR" b="0" baseline="30000" dirty="0"/>
              <a:t>base </a:t>
            </a:r>
            <a:r>
              <a:rPr lang="en-US" altLang="ko-KR" b="0" baseline="30000" dirty="0" smtClean="0"/>
              <a:t>case</a:t>
            </a:r>
          </a:p>
          <a:p>
            <a:pPr lvl="2"/>
            <a:r>
              <a:rPr lang="ko-KR" altLang="en-US" b="0" dirty="0" err="1" smtClean="0"/>
              <a:t>재귀호출하는</a:t>
            </a:r>
            <a:r>
              <a:rPr lang="ko-KR" altLang="en-US" b="0" dirty="0" smtClean="0"/>
              <a:t> 과정 </a:t>
            </a:r>
            <a:r>
              <a:rPr lang="ko-KR" altLang="en-US" b="0" dirty="0"/>
              <a:t>반복하다 보면</a:t>
            </a:r>
            <a:r>
              <a:rPr lang="en-US" altLang="ko-KR" b="0" dirty="0"/>
              <a:t>, </a:t>
            </a:r>
            <a:r>
              <a:rPr lang="ko-KR" altLang="en-US" b="0" dirty="0"/>
              <a:t>한 번에 해결할 수 있을 정도로 </a:t>
            </a:r>
            <a:r>
              <a:rPr lang="ko-KR" altLang="en-US" b="0" dirty="0" smtClean="0"/>
              <a:t>분할된 </a:t>
            </a:r>
            <a:r>
              <a:rPr lang="ko-KR" altLang="en-US" b="0" dirty="0"/>
              <a:t>작업 단위가 충분히 작아지는 </a:t>
            </a:r>
            <a:r>
              <a:rPr lang="ko-KR" altLang="en-US" b="0" dirty="0" smtClean="0"/>
              <a:t>단계</a:t>
            </a:r>
            <a:endParaRPr lang="ko-KR" altLang="en-US" dirty="0" smtClean="0"/>
          </a:p>
        </p:txBody>
      </p:sp>
      <p:sp>
        <p:nvSpPr>
          <p:cNvPr id="675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재귀호출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재귀호출의 개념</a:t>
            </a:r>
          </a:p>
        </p:txBody>
      </p:sp>
    </p:spTree>
    <p:extLst>
      <p:ext uri="{BB962C8B-B14F-4D97-AF65-F5344CB8AC3E}">
        <p14:creationId xmlns:p14="http://schemas.microsoft.com/office/powerpoint/2010/main" val="149885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 </a:t>
            </a:r>
            <a:r>
              <a:rPr lang="en-US" altLang="ko-KR" dirty="0" smtClean="0">
                <a:latin typeface="Times New Roman" panose="02020603050405020304" pitchFamily="18" charset="0"/>
              </a:rPr>
              <a:t> </a:t>
            </a:r>
            <a:endParaRPr lang="ko-KR" altLang="en-US" dirty="0" smtClean="0"/>
          </a:p>
        </p:txBody>
      </p:sp>
      <p:sp>
        <p:nvSpPr>
          <p:cNvPr id="675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재귀호출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재귀호출의 개념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6"/>
            <a:ext cx="7200000" cy="515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4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재귀호출 개념의 이해 예</a:t>
            </a:r>
            <a:endParaRPr lang="en-US" altLang="ko-KR" dirty="0" smtClean="0"/>
          </a:p>
          <a:p>
            <a:pPr lvl="1"/>
            <a:endParaRPr lang="ko-KR" altLang="en-US" dirty="0" smtClean="0"/>
          </a:p>
        </p:txBody>
      </p:sp>
      <p:sp>
        <p:nvSpPr>
          <p:cNvPr id="675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재귀호출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재귀호출의 개념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20" y="1340768"/>
            <a:ext cx="8280000" cy="335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8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2-1] </a:t>
            </a:r>
            <a:r>
              <a:rPr lang="ko-KR" altLang="en-US" dirty="0" err="1" smtClean="0"/>
              <a:t>자료형에</a:t>
            </a:r>
            <a:r>
              <a:rPr lang="ko-KR" altLang="en-US" dirty="0" smtClean="0"/>
              <a:t> </a:t>
            </a:r>
            <a:r>
              <a:rPr lang="ko-KR" altLang="en-US" dirty="0"/>
              <a:t>따른 메모리 할당 크기 </a:t>
            </a:r>
            <a:r>
              <a:rPr lang="ko-KR" altLang="en-US" dirty="0" smtClean="0"/>
              <a:t>확인하기</a:t>
            </a:r>
          </a:p>
          <a:p>
            <a:pPr marL="627062" lvl="2" indent="0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배열 선언과 메모리 할당 구조 예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배열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31730"/>
            <a:ext cx="5760000" cy="20938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53" y="4509120"/>
            <a:ext cx="8280000" cy="13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7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팩토리얼</a:t>
            </a:r>
            <a:r>
              <a:rPr lang="ko-KR" altLang="en-US" dirty="0"/>
              <a:t> 함수</a:t>
            </a:r>
          </a:p>
          <a:p>
            <a:pPr lvl="1"/>
            <a:r>
              <a:rPr lang="en-US" altLang="ko-KR" b="0" dirty="0"/>
              <a:t>n</a:t>
            </a:r>
            <a:r>
              <a:rPr lang="ko-KR" altLang="en-US" b="0" dirty="0"/>
              <a:t>에 대한 </a:t>
            </a:r>
            <a:r>
              <a:rPr lang="ko-KR" altLang="en-US" b="0" dirty="0" err="1"/>
              <a:t>팩토리얼</a:t>
            </a:r>
            <a:r>
              <a:rPr lang="ko-KR" altLang="en-US" b="0" dirty="0"/>
              <a:t> 함수는 </a:t>
            </a:r>
            <a:r>
              <a:rPr lang="en-US" altLang="ko-KR" b="0" dirty="0"/>
              <a:t>1</a:t>
            </a:r>
            <a:r>
              <a:rPr lang="ko-KR" altLang="en-US" b="0" dirty="0"/>
              <a:t>부터 </a:t>
            </a:r>
            <a:r>
              <a:rPr lang="en-US" altLang="ko-KR" b="0" dirty="0"/>
              <a:t>n</a:t>
            </a:r>
            <a:r>
              <a:rPr lang="ko-KR" altLang="en-US" b="0" dirty="0"/>
              <a:t>까지 모든 </a:t>
            </a:r>
            <a:r>
              <a:rPr lang="ko-KR" altLang="en-US" b="0" dirty="0" smtClean="0"/>
              <a:t>자연수를 곱하는 </a:t>
            </a:r>
            <a:r>
              <a:rPr lang="ko-KR" altLang="en-US" b="0" dirty="0"/>
              <a:t>연산</a:t>
            </a:r>
            <a:endParaRPr lang="ko-KR" altLang="en-US" dirty="0" smtClean="0"/>
          </a:p>
        </p:txBody>
      </p:sp>
      <p:sp>
        <p:nvSpPr>
          <p:cNvPr id="675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재귀호출 </a:t>
            </a:r>
            <a:r>
              <a:rPr lang="en-US" altLang="ko-KR" dirty="0" smtClean="0"/>
              <a:t>: </a:t>
            </a:r>
            <a:r>
              <a:rPr lang="ko-KR" altLang="en-US" dirty="0"/>
              <a:t>재귀호출의 예 </a:t>
            </a:r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72816"/>
            <a:ext cx="48196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7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</a:t>
            </a:r>
            <a:endParaRPr lang="ko-KR" altLang="en-US" dirty="0"/>
          </a:p>
        </p:txBody>
      </p:sp>
      <p:sp>
        <p:nvSpPr>
          <p:cNvPr id="675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재귀호출 </a:t>
            </a:r>
            <a:r>
              <a:rPr lang="en-US" altLang="ko-KR" dirty="0" smtClean="0"/>
              <a:t>: </a:t>
            </a:r>
            <a:r>
              <a:rPr lang="ko-KR" altLang="en-US" dirty="0"/>
              <a:t>재귀호출의 예 </a:t>
            </a:r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00" y="1412776"/>
            <a:ext cx="8280000" cy="377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7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factorial </a:t>
            </a:r>
            <a:r>
              <a:rPr lang="ko-KR" altLang="en-US" dirty="0"/>
              <a:t>함수에서 </a:t>
            </a:r>
            <a:r>
              <a:rPr lang="en-US" altLang="ko-KR" dirty="0" smtClean="0"/>
              <a:t>n=4</a:t>
            </a:r>
            <a:r>
              <a:rPr lang="ko-KR" altLang="en-US" dirty="0" smtClean="0"/>
              <a:t>일 때의 </a:t>
            </a:r>
            <a:r>
              <a:rPr lang="ko-KR" altLang="en-US" dirty="0"/>
              <a:t>실행</a:t>
            </a:r>
          </a:p>
          <a:p>
            <a:pPr lvl="1"/>
            <a:endParaRPr lang="ko-KR" altLang="en-US" dirty="0"/>
          </a:p>
        </p:txBody>
      </p:sp>
      <p:sp>
        <p:nvSpPr>
          <p:cNvPr id="675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재귀호출 </a:t>
            </a:r>
            <a:r>
              <a:rPr lang="en-US" altLang="ko-KR" dirty="0" smtClean="0"/>
              <a:t>: </a:t>
            </a:r>
            <a:r>
              <a:rPr lang="ko-KR" altLang="en-US" dirty="0"/>
              <a:t>재귀호출의 예 </a:t>
            </a:r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28800"/>
            <a:ext cx="8280000" cy="270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1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2-14] : </a:t>
            </a:r>
            <a:r>
              <a:rPr lang="ko-KR" altLang="en-US" dirty="0" smtClean="0"/>
              <a:t>재귀호출을 </a:t>
            </a:r>
            <a:r>
              <a:rPr lang="ko-KR" altLang="en-US" dirty="0"/>
              <a:t>이용해 </a:t>
            </a:r>
            <a:r>
              <a:rPr lang="ko-KR" altLang="en-US" dirty="0" err="1"/>
              <a:t>팩토리얼</a:t>
            </a:r>
            <a:r>
              <a:rPr lang="ko-KR" altLang="en-US" dirty="0"/>
              <a:t> 값 </a:t>
            </a:r>
            <a:r>
              <a:rPr lang="ko-KR" altLang="en-US" dirty="0" smtClean="0"/>
              <a:t>구하기</a:t>
            </a:r>
          </a:p>
          <a:p>
            <a:pPr marL="627062" lvl="2" indent="0">
              <a:buNone/>
            </a:pPr>
            <a:r>
              <a:rPr lang="en-US" altLang="ko-KR" dirty="0" smtClean="0"/>
              <a:t> </a:t>
            </a:r>
          </a:p>
          <a:p>
            <a:endParaRPr lang="ko-KR" altLang="en-US" dirty="0" smtClean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재귀호출 </a:t>
            </a:r>
            <a:r>
              <a:rPr lang="en-US" altLang="ko-KR" dirty="0"/>
              <a:t>: </a:t>
            </a:r>
            <a:r>
              <a:rPr lang="ko-KR" altLang="en-US" dirty="0"/>
              <a:t>재귀호출의 예 </a:t>
            </a:r>
            <a:r>
              <a:rPr lang="en-US" altLang="ko-KR" dirty="0"/>
              <a:t>1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84784"/>
            <a:ext cx="49053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9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하노이 탑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복잡한 </a:t>
            </a:r>
            <a:r>
              <a:rPr lang="ko-KR" altLang="en-US" b="0" dirty="0"/>
              <a:t>재귀 구조 </a:t>
            </a:r>
            <a:r>
              <a:rPr lang="ko-KR" altLang="en-US" b="0" dirty="0" smtClean="0"/>
              <a:t>문제 해결을 위한 방법</a:t>
            </a:r>
            <a:endParaRPr lang="en-US" altLang="ko-KR" b="0" dirty="0" smtClean="0"/>
          </a:p>
          <a:p>
            <a:pPr lvl="1"/>
            <a:r>
              <a:rPr lang="ko-KR" altLang="en-US" dirty="0" smtClean="0"/>
              <a:t>개념 예</a:t>
            </a:r>
            <a:endParaRPr lang="ko-KR" altLang="en-US" dirty="0"/>
          </a:p>
        </p:txBody>
      </p:sp>
      <p:sp>
        <p:nvSpPr>
          <p:cNvPr id="675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재귀호출 </a:t>
            </a:r>
            <a:r>
              <a:rPr lang="en-US" altLang="ko-KR" dirty="0" smtClean="0"/>
              <a:t>: </a:t>
            </a:r>
            <a:r>
              <a:rPr lang="ko-KR" altLang="en-US" dirty="0"/>
              <a:t>재귀호출의 예 </a:t>
            </a:r>
            <a:r>
              <a:rPr lang="en-US" altLang="ko-KR" dirty="0" smtClean="0"/>
              <a:t>2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74" y="2276872"/>
            <a:ext cx="8640000" cy="234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4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하노이 탑 퍼즐의 일반화 개념</a:t>
            </a:r>
            <a:endParaRPr lang="en-US" altLang="ko-KR" dirty="0" smtClean="0"/>
          </a:p>
        </p:txBody>
      </p:sp>
      <p:sp>
        <p:nvSpPr>
          <p:cNvPr id="675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재귀호출 </a:t>
            </a:r>
            <a:r>
              <a:rPr lang="en-US" altLang="ko-KR" dirty="0" smtClean="0"/>
              <a:t>: </a:t>
            </a:r>
            <a:r>
              <a:rPr lang="ko-KR" altLang="en-US" dirty="0"/>
              <a:t>재귀호출의 예 </a:t>
            </a:r>
            <a:r>
              <a:rPr lang="en-US" altLang="ko-KR" dirty="0" smtClean="0"/>
              <a:t>2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556792"/>
            <a:ext cx="83820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9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원반 </a:t>
            </a:r>
            <a:r>
              <a:rPr lang="ko-KR" altLang="en-US" dirty="0"/>
              <a:t>세 개일 때 하노이 탑 과정을 재귀호출을 이용해 해결하는 과정</a:t>
            </a:r>
            <a:endParaRPr lang="en-US" altLang="ko-KR" dirty="0" smtClean="0"/>
          </a:p>
        </p:txBody>
      </p:sp>
      <p:sp>
        <p:nvSpPr>
          <p:cNvPr id="675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재귀호출 </a:t>
            </a:r>
            <a:r>
              <a:rPr lang="en-US" altLang="ko-KR" dirty="0" smtClean="0"/>
              <a:t>: </a:t>
            </a:r>
            <a:r>
              <a:rPr lang="ko-KR" altLang="en-US" dirty="0"/>
              <a:t>재귀호출의 예 </a:t>
            </a:r>
            <a:r>
              <a:rPr lang="en-US" altLang="ko-KR" dirty="0" smtClean="0"/>
              <a:t>2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12776"/>
            <a:ext cx="3960000" cy="529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2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2-15] : </a:t>
            </a:r>
            <a:r>
              <a:rPr lang="ko-KR" altLang="en-US" dirty="0"/>
              <a:t>재귀호출을 이용해 하노이 탑 퍼즐 </a:t>
            </a:r>
            <a:r>
              <a:rPr lang="ko-KR" altLang="en-US" dirty="0" smtClean="0"/>
              <a:t>풀기</a:t>
            </a:r>
          </a:p>
          <a:p>
            <a:pPr marL="627062" lvl="2" indent="0">
              <a:buNone/>
            </a:pPr>
            <a:r>
              <a:rPr lang="en-US" altLang="ko-KR" dirty="0" smtClean="0"/>
              <a:t> </a:t>
            </a:r>
          </a:p>
          <a:p>
            <a:endParaRPr lang="ko-KR" altLang="en-US" dirty="0" smtClean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재귀호출 </a:t>
            </a:r>
            <a:r>
              <a:rPr lang="en-US" altLang="ko-KR" dirty="0"/>
              <a:t>: </a:t>
            </a:r>
            <a:r>
              <a:rPr lang="ko-KR" altLang="en-US" dirty="0"/>
              <a:t>재귀호출의 예 </a:t>
            </a:r>
            <a:r>
              <a:rPr lang="en-US" altLang="ko-KR" dirty="0" smtClean="0"/>
              <a:t>2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6"/>
            <a:ext cx="54197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9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7429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차원 배열의 초기화</a:t>
            </a:r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차원 배열의 초기화 형식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sz="800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차원 배열의 초기화 예 </a:t>
            </a:r>
            <a:r>
              <a:rPr lang="en-US" altLang="ko-KR" dirty="0" smtClean="0"/>
              <a:t>1</a:t>
            </a:r>
          </a:p>
          <a:p>
            <a:pPr lvl="2"/>
            <a:endParaRPr lang="ko-KR" altLang="en-US" dirty="0" smtClean="0"/>
          </a:p>
          <a:p>
            <a:endParaRPr lang="ko-KR" altLang="en-US" dirty="0" smtClean="0"/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배열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00" y="1764977"/>
            <a:ext cx="8280000" cy="9028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237631"/>
            <a:ext cx="7200000" cy="340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3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차원 배열의 초기화 예 </a:t>
            </a:r>
            <a:r>
              <a:rPr lang="en-US" altLang="ko-KR" dirty="0" smtClean="0"/>
              <a:t>2</a:t>
            </a:r>
            <a:endParaRPr lang="ko-KR" altLang="en-US" dirty="0" smtClean="0"/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배열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1421284"/>
            <a:ext cx="7849699" cy="387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0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 smtClean="0"/>
              <a:t>2-2] </a:t>
            </a:r>
            <a:r>
              <a:rPr lang="ko-KR" altLang="en-US" dirty="0" smtClean="0"/>
              <a:t>학년별 취득 학점 </a:t>
            </a:r>
            <a:r>
              <a:rPr lang="ko-KR" altLang="en-US" dirty="0" err="1" smtClean="0"/>
              <a:t>입출력하기</a:t>
            </a:r>
            <a:endParaRPr lang="ko-KR" altLang="en-US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배열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573405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9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784</TotalTime>
  <Words>1508</Words>
  <Application>Microsoft Office PowerPoint</Application>
  <PresentationFormat>화면 슬라이드 쇼(4:3)</PresentationFormat>
  <Paragraphs>376</Paragraphs>
  <Slides>68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81" baseType="lpstr">
      <vt:lpstr>HY강M</vt:lpstr>
      <vt:lpstr>HY견고딕</vt:lpstr>
      <vt:lpstr>HY견명조</vt:lpstr>
      <vt:lpstr>HY헤드라인M</vt:lpstr>
      <vt:lpstr>굴림</vt:lpstr>
      <vt:lpstr>돋움</vt:lpstr>
      <vt:lpstr>맑은 고딕</vt:lpstr>
      <vt:lpstr>휴먼둥근헤드라인</vt:lpstr>
      <vt:lpstr>Arial</vt:lpstr>
      <vt:lpstr>Times New Roman</vt:lpstr>
      <vt:lpstr>Verdana</vt:lpstr>
      <vt:lpstr>Wingdings</vt:lpstr>
      <vt:lpstr>마스터</vt:lpstr>
      <vt:lpstr>자료구조 구현을 위한 C 프로그래밍 기법</vt:lpstr>
      <vt:lpstr>PowerPoint 프레젠테이션</vt:lpstr>
      <vt:lpstr>1. 배열 : 개념</vt:lpstr>
      <vt:lpstr>1. 배열 : 1차원 배열</vt:lpstr>
      <vt:lpstr>1. 배열 : 1차원 배열</vt:lpstr>
      <vt:lpstr>1. 배열 : 1차원 배열</vt:lpstr>
      <vt:lpstr>1. 배열 : 1차원 배열</vt:lpstr>
      <vt:lpstr>1. 배열 : 1차원 배열</vt:lpstr>
      <vt:lpstr>1. 배열 : 1차원 배열</vt:lpstr>
      <vt:lpstr>1. 배열 : 1차원 배열</vt:lpstr>
      <vt:lpstr>1. 배열 : 1차원 배열</vt:lpstr>
      <vt:lpstr>1. 배열 : 1차원 배열</vt:lpstr>
      <vt:lpstr>1. 배열 : 1차원 배열</vt:lpstr>
      <vt:lpstr>1. 배열 : 1차원 배열</vt:lpstr>
      <vt:lpstr>1. 배열 : 1차원 배열</vt:lpstr>
      <vt:lpstr>1. 배열 : 다차원 배열</vt:lpstr>
      <vt:lpstr>1. 배열 : 다차원 배열</vt:lpstr>
      <vt:lpstr>1. 배열 : 다차원 배열</vt:lpstr>
      <vt:lpstr>1. 배열 : 다차원 배열</vt:lpstr>
      <vt:lpstr>1. 배열 : 다차원 배열</vt:lpstr>
      <vt:lpstr>1. 배열 : 다차원 배열</vt:lpstr>
      <vt:lpstr>1. 배열 : 다차원 배열</vt:lpstr>
      <vt:lpstr>1. 배열 : 다차원 배열</vt:lpstr>
      <vt:lpstr>1. 배열 : 다차원 배열</vt:lpstr>
      <vt:lpstr>2. 포인터 : 개념</vt:lpstr>
      <vt:lpstr>2. 포인터 : 개념</vt:lpstr>
      <vt:lpstr>2. 포인터</vt:lpstr>
      <vt:lpstr>2. 포인터 : 포인터 선언</vt:lpstr>
      <vt:lpstr>2. 포인터 : 포인터 선언</vt:lpstr>
      <vt:lpstr>2. 포인터 : 포인터 연산</vt:lpstr>
      <vt:lpstr>2. 포인터 : 포인터 연산</vt:lpstr>
      <vt:lpstr>2. 포인터 : 포인터 연산</vt:lpstr>
      <vt:lpstr>2. 포인터 : 포인터 연산</vt:lpstr>
      <vt:lpstr>2. 포인터 : 포인터 연산</vt:lpstr>
      <vt:lpstr>2. 포인터 : 포인터 연산</vt:lpstr>
      <vt:lpstr>2. 포인터 : 포인터 연산</vt:lpstr>
      <vt:lpstr>2. 포인터 : 포인터 연산</vt:lpstr>
      <vt:lpstr>2. 포인터 : 포인터 연산</vt:lpstr>
      <vt:lpstr>2. 포인터 : 포인터 연산</vt:lpstr>
      <vt:lpstr>2. 포인터 : 포인터 연산</vt:lpstr>
      <vt:lpstr>2. 포인터 : 포인터 연산</vt:lpstr>
      <vt:lpstr>3. 구조체 : 개념</vt:lpstr>
      <vt:lpstr>3. 구조체 : 구조체 선언</vt:lpstr>
      <vt:lpstr>3. 구조체 : 구조체 선언</vt:lpstr>
      <vt:lpstr>3. 구조체 : 구조체 선언</vt:lpstr>
      <vt:lpstr>3. 구조체 : 구조체 선언</vt:lpstr>
      <vt:lpstr>3. 구조체 : 구조체 변수의 초기화</vt:lpstr>
      <vt:lpstr>3. 구조체 : 데이터 항목의 참조</vt:lpstr>
      <vt:lpstr>3. 구조체 : 데이터 항목의 참조</vt:lpstr>
      <vt:lpstr>3. 구조체 : 데이터 항목의 참조</vt:lpstr>
      <vt:lpstr>3. 구조체 : 데이터 항목의 참조</vt:lpstr>
      <vt:lpstr>3. 구조체 : 데이터 항목의 참조</vt:lpstr>
      <vt:lpstr>3. 구조체 : 데이터 항목의 참조</vt:lpstr>
      <vt:lpstr>3. 구조체 : 구조체 연산</vt:lpstr>
      <vt:lpstr>3. 구조체 : 구조체 연산</vt:lpstr>
      <vt:lpstr>3. 구조체 : 구조체 연산</vt:lpstr>
      <vt:lpstr>4. 재귀호출 : 재귀호출의 개념</vt:lpstr>
      <vt:lpstr>4. 재귀호출 : 재귀호출의 개념</vt:lpstr>
      <vt:lpstr>4. 재귀호출 : 재귀호출의 개념</vt:lpstr>
      <vt:lpstr>4. 재귀호출 : 재귀호출의 예 1</vt:lpstr>
      <vt:lpstr>4. 재귀호출 : 재귀호출의 예 1</vt:lpstr>
      <vt:lpstr>4. 재귀호출 : 재귀호출의 예 1</vt:lpstr>
      <vt:lpstr>4. 재귀호출 : 재귀호출의 예 1</vt:lpstr>
      <vt:lpstr>4. 재귀호출 : 재귀호출의 예 2</vt:lpstr>
      <vt:lpstr>4. 재귀호출 : 재귀호출의 예 2</vt:lpstr>
      <vt:lpstr>4. 재귀호출 : 재귀호출의 예 2</vt:lpstr>
      <vt:lpstr>4. 재귀호출 : 재귀호출의 예 2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amiga</cp:lastModifiedBy>
  <cp:revision>116</cp:revision>
  <dcterms:created xsi:type="dcterms:W3CDTF">2011-01-05T15:14:06Z</dcterms:created>
  <dcterms:modified xsi:type="dcterms:W3CDTF">2016-08-25T00:40:30Z</dcterms:modified>
</cp:coreProperties>
</file>